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7" r:id="rId1"/>
    <p:sldMasterId id="2147483802" r:id="rId2"/>
  </p:sldMasterIdLst>
  <p:notesMasterIdLst>
    <p:notesMasterId r:id="rId29"/>
  </p:notesMasterIdLst>
  <p:handoutMasterIdLst>
    <p:handoutMasterId r:id="rId30"/>
  </p:handoutMasterIdLst>
  <p:sldIdLst>
    <p:sldId id="257" r:id="rId3"/>
    <p:sldId id="295" r:id="rId4"/>
    <p:sldId id="293" r:id="rId5"/>
    <p:sldId id="294" r:id="rId6"/>
    <p:sldId id="287" r:id="rId7"/>
    <p:sldId id="299" r:id="rId8"/>
    <p:sldId id="300" r:id="rId9"/>
    <p:sldId id="301" r:id="rId10"/>
    <p:sldId id="289" r:id="rId11"/>
    <p:sldId id="302" r:id="rId12"/>
    <p:sldId id="304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305" r:id="rId27"/>
    <p:sldId id="288" r:id="rId28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7F807F"/>
    <a:srgbClr val="434343"/>
    <a:srgbClr val="0E3361"/>
    <a:srgbClr val="F5CE4D"/>
    <a:srgbClr val="003264"/>
    <a:srgbClr val="FBCE20"/>
    <a:srgbClr val="003D7C"/>
    <a:srgbClr val="619080"/>
    <a:srgbClr val="99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63" autoAdjust="0"/>
    <p:restoredTop sz="94955" autoAdjust="0"/>
  </p:normalViewPr>
  <p:slideViewPr>
    <p:cSldViewPr snapToGrid="0">
      <p:cViewPr varScale="1">
        <p:scale>
          <a:sx n="189" d="100"/>
          <a:sy n="189" d="100"/>
        </p:scale>
        <p:origin x="26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612A1-E66E-DA49-9BCC-7CB62A4E8E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4DC28F94-94DB-DA49-9D8C-FB94737BD01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7FD1A-8B07-D947-AB98-DCB152D8D3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CF0A2-8A14-EC4F-8687-111635DA0C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7CC1-B705-4E49-AF3F-5B0DA57AC3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9D7C0480-8E07-BE48-BF5C-5098DC31D44F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E5E9F-C7BF-F641-A0BF-653DEA4E72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C4C05-C4A5-6649-9574-184D049C64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DC1-EDB8-AD46-A9FF-C9CDF025A5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4C7921B4-45B3-E146-9050-5E7FED508DD4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AB61-40EA-4147-82D5-F2D42A593C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E5371-51AC-8D49-AC92-4EBE153167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C4D15-8C6D-F44E-B691-76E5B7E7A4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10E566D5-F0A3-2846-8382-6EC1C7605FB1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60ED6-27E1-8244-8DCC-A237527FF5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9D604-F8EE-B64B-A1A6-DBD6D1E919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C8F82-DDDE-BC41-B022-4BC002F0AC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DCC377CE-A23F-4A48-B72E-1041F1992538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760309-C3C0-FD45-9DDC-9250C05F36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9EE14-5493-8549-B8AB-78AB443C08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B8DEA-20DB-1C4C-BEAE-C9B6347DF7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4164442F-1BD7-824A-9CC8-76A00091B049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BA0C9-E82A-234C-8AF6-3893953855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F2CE9-0046-F941-A122-B195B87AA3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740C2-62CB-B641-851B-45B22B7077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2BB2F0BB-33B7-814E-873C-015454FDA691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3993F-4D2E-764A-8E74-A4891F2BD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0C65D-DFDD-5E45-8112-9FBC5FBA4F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A909A-D747-AC41-8996-06DF34D839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0C670BA7-FAA6-624C-A745-160983E42562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F1FDE-0C8D-4D49-A008-2767C80355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13E53-0D90-E14F-A92D-DE087A000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6D660-E959-644F-9DC9-65AB5D0D57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9DC9C014-6795-DE48-87E1-4508049D9ECE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6E7DF-648A-2E43-A94F-071917C1AE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16AF0-E034-9440-8063-18231F0FD6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19566-0133-934C-8D35-B0FD885FDC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5B01CEF3-5B41-D142-A30C-9567E9E65EC0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24C63-7140-7446-8B27-7C8C06193A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E88F5-6794-1F45-AB93-591266FB6D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7A04A-CB62-9B42-AEDE-2F7E1DC8F3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6A6C6D99-4661-FF4B-863E-94A6B6340C95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D1817-F25B-8443-90E2-4DEEB54566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355EA-077F-9844-B8E5-CE6788C57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6801D-27DD-1649-AF96-A1DD9315BC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776D2AAE-1204-654F-85C5-FF53E543888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AE8D3-FA31-CA4C-B051-8FF71F0D02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7FFEF-EB2C-6F45-ADB2-D5C6BD40AD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64CA-0F90-5F4B-A6FE-32654C0A94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CC9AAF7B-3531-434A-A5CB-DA9DBD6C4644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67A1E-E844-364A-A13A-83AD6C56C1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7611A-6042-614F-A673-83CEBE201C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EBA76-896C-A74F-9756-F92AF4C516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A2E8D353-61E8-1F4A-8A07-9C77BB1F0234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94527-E2B0-2D4F-8FFE-3A932917FF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0919-9533-8B43-A7B4-2459944496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0B667-403C-054D-9E53-DF779EE868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E22EE254-71A6-7948-A18C-F11B139BDE6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DD94E-F28D-7041-8991-8008CA7ED5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B80C8-4121-3749-8C41-EC6A407B9E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94625-905F-754E-8011-1BB4DA1160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E5A7FCDD-3D97-4146-B1AD-8E6A66839EA2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856EB-2A1B-A341-8948-594C8FA31E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-538163" y="360363"/>
            <a:ext cx="8636001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9112-8549-654B-8AAB-6F74E82444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591122" y="-1742878"/>
            <a:ext cx="50137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509981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57674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1358557"/>
            <a:ext cx="5442095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58557"/>
            <a:ext cx="54864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57" y="1351145"/>
            <a:ext cx="5500347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51145"/>
            <a:ext cx="5485716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2" y="3868933"/>
            <a:ext cx="5485716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3860" y="1301923"/>
            <a:ext cx="5434711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301923"/>
            <a:ext cx="5485716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3860" y="3937846"/>
            <a:ext cx="5434711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37846"/>
            <a:ext cx="5485716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603861" y="1348711"/>
            <a:ext cx="11079457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7131"/>
            <a:ext cx="110744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662" y="4800601"/>
            <a:ext cx="8913452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4663" y="612775"/>
            <a:ext cx="8913452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4662" y="5367339"/>
            <a:ext cx="8913452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3885" y="6553200"/>
            <a:ext cx="3858475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3D58AA-EB78-7A4A-AA34-C0122A6D8EF0}"/>
              </a:ext>
            </a:extLst>
          </p:cNvPr>
          <p:cNvSpPr/>
          <p:nvPr userDrawn="1"/>
        </p:nvSpPr>
        <p:spPr>
          <a:xfrm>
            <a:off x="-101204" y="-55563"/>
            <a:ext cx="12345591" cy="7122319"/>
          </a:xfrm>
          <a:prstGeom prst="rect">
            <a:avLst/>
          </a:prstGeom>
          <a:solidFill>
            <a:srgbClr val="182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4" dirty="0">
              <a:highlight>
                <a:srgbClr val="003466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563290"/>
            <a:ext cx="9144000" cy="1835150"/>
          </a:xfrm>
        </p:spPr>
        <p:txBody>
          <a:bodyPr anchor="t" anchorCtr="0"/>
          <a:lstStyle>
            <a:lvl1pPr algn="ctr">
              <a:defRPr sz="2531" b="1">
                <a:solidFill>
                  <a:srgbClr val="F8B7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3410347"/>
            <a:ext cx="9144000" cy="1655762"/>
          </a:xfrm>
        </p:spPr>
        <p:txBody>
          <a:bodyPr/>
          <a:lstStyle>
            <a:lvl1pPr marL="0" indent="0" algn="ctr">
              <a:buNone/>
              <a:defRPr sz="1013">
                <a:solidFill>
                  <a:schemeClr val="bg1"/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CAF0F-C2A0-6040-8FE1-E6BCB779B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EAE2518-40DD-564C-9620-AEF456CF0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5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34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2"/>
            <a:ext cx="10515600" cy="4664075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1B2A74-2816-7F4F-81D1-3A7F51696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1"/>
            <a:ext cx="9667461" cy="9790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130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50408"/>
            <a:ext cx="10515600" cy="2852737"/>
          </a:xfrm>
        </p:spPr>
        <p:txBody>
          <a:bodyPr anchor="t" anchorCtr="0"/>
          <a:lstStyle>
            <a:lvl1pPr>
              <a:defRPr sz="253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430131"/>
            <a:ext cx="10515600" cy="1500187"/>
          </a:xfrm>
        </p:spPr>
        <p:txBody>
          <a:bodyPr/>
          <a:lstStyle>
            <a:lvl1pPr marL="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1812C-53FF-8542-A0C1-D6151834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DF1BD08-DEC5-E045-8D33-E4DE184399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5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5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C54FA4-D324-2644-97E1-46597FF6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262941"/>
          </a:xfrm>
        </p:spPr>
        <p:txBody>
          <a:bodyPr/>
          <a:lstStyle>
            <a:lvl1pPr>
              <a:defRPr>
                <a:solidFill>
                  <a:srgbClr val="00346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F8F-D3EB-304B-8F1F-AFAA1F5ECF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24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BEA452-4C37-2A4C-A60D-04B290157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79563"/>
            <a:ext cx="5157787" cy="823912"/>
          </a:xfrm>
        </p:spPr>
        <p:txBody>
          <a:bodyPr anchor="b"/>
          <a:lstStyle>
            <a:lvl1pPr marL="0" indent="0">
              <a:buNone/>
              <a:defRPr sz="1013" b="1">
                <a:solidFill>
                  <a:schemeClr val="accent3"/>
                </a:solidFill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03480"/>
            <a:ext cx="5157787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579563"/>
            <a:ext cx="5183188" cy="823912"/>
          </a:xfrm>
        </p:spPr>
        <p:txBody>
          <a:bodyPr anchor="b"/>
          <a:lstStyle>
            <a:lvl1pPr marL="0" indent="0">
              <a:buNone/>
              <a:defRPr sz="1013" b="1">
                <a:solidFill>
                  <a:schemeClr val="accent3"/>
                </a:solidFill>
              </a:defRPr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403480"/>
            <a:ext cx="5183188" cy="3818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989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5945572" y="611570"/>
            <a:ext cx="30480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5166360" y="-5171623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6085317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661592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509285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649668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151C51-513F-244F-8DFE-F822FB7D2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D8E345AA-D6A0-F84F-B7CE-51DC932BDDA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673225"/>
            <a:ext cx="10515600" cy="4819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8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DECEAD-AC18-5343-A96F-F2AA0E27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13538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48632-27BE-C548-9919-52696701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4727A-0604-6C48-9EF4-09B741C2C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5613400"/>
            <a:ext cx="11353800" cy="12446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45203F1-3836-6C47-823F-36242DE683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05" y="6054090"/>
            <a:ext cx="7452995" cy="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86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/>
          <p:cNvSpPr>
            <a:spLocks noGrp="1"/>
          </p:cNvSpPr>
          <p:nvPr>
            <p:ph type="body" idx="1"/>
          </p:nvPr>
        </p:nvSpPr>
        <p:spPr>
          <a:xfrm>
            <a:off x="1465766" y="627866"/>
            <a:ext cx="4548529" cy="823912"/>
          </a:xfrm>
        </p:spPr>
        <p:txBody>
          <a:bodyPr anchor="t" anchorCtr="0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0"/>
          </p:nvPr>
        </p:nvSpPr>
        <p:spPr>
          <a:xfrm>
            <a:off x="6299728" y="635486"/>
            <a:ext cx="4546577" cy="823912"/>
          </a:xfrm>
        </p:spPr>
        <p:txBody>
          <a:bodyPr anchor="t" anchorCtr="0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465766" y="1566490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6299728" y="1566490"/>
            <a:ext cx="4548529" cy="30213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5766" y="4702593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06129" y="4702593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297777" y="4702593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6"/>
          </p:nvPr>
        </p:nvSpPr>
        <p:spPr>
          <a:xfrm>
            <a:off x="8638138" y="4702593"/>
            <a:ext cx="2208167" cy="14938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61E93F-0B51-8A47-B1D4-0BE346EB8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D4B85887-6933-9C41-9EF1-116BEB1F4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9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9673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97349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7AB5277-A3E9-2A46-9BFD-861956ADE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C02C7-1F70-F944-9841-D4C78F4F6C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46430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3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13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727575"/>
          </a:xfr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7600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B7540-0581-5648-ACE8-9AAA3DC81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7600" y="6464300"/>
            <a:ext cx="5994400" cy="3937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73C09CF-1956-034E-8141-A58186FD2E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1353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67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844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24081" y="5745753"/>
            <a:ext cx="2147776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3309ED-A3F5-1148-A338-EFA8C9AAB689}" type="datetimeFigureOut">
              <a:rPr lang="en-US" smtClean="0"/>
              <a:t>3/23/23</a:t>
            </a:fld>
            <a:endParaRPr lang="en-US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4461865"/>
            <a:ext cx="9652000" cy="1086040"/>
          </a:xfrm>
        </p:spPr>
        <p:txBody>
          <a:bodyPr anchor="t"/>
          <a:lstStyle>
            <a:lvl1pPr marL="0" indent="0" algn="ctr">
              <a:buFontTx/>
              <a:buNone/>
              <a:defRPr sz="760" b="0" i="0" spc="42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2309558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23" y="388719"/>
            <a:ext cx="8833856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8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1"/>
            <a:ext cx="9652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707969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5166361" y="-157924"/>
            <a:ext cx="184378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48800" y="6400800"/>
            <a:ext cx="2540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659972"/>
            <a:ext cx="9652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251" y="3362155"/>
            <a:ext cx="9652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6040632" y="-1067787"/>
            <a:ext cx="114680" cy="12188061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55" y="5485179"/>
            <a:ext cx="3124229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2668971" y="-2665030"/>
            <a:ext cx="68580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62251" y="1921457"/>
            <a:ext cx="9652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4" y="6038330"/>
            <a:ext cx="7362949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2668971" y="-2665029"/>
            <a:ext cx="6858000" cy="1218805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"/>
            <a:ext cx="12192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5553940" y="219941"/>
            <a:ext cx="1088067" cy="12188061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00" y="6038330"/>
            <a:ext cx="7362336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27" y="147287"/>
            <a:ext cx="11086935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24" y="1358555"/>
            <a:ext cx="11086936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022016" y="6553200"/>
            <a:ext cx="2660344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5425" y="6553200"/>
            <a:ext cx="6570492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12192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7287"/>
            <a:ext cx="110744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8555"/>
            <a:ext cx="110744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5827329" y="497271"/>
            <a:ext cx="533400" cy="12188059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5529030" y="-5525089"/>
            <a:ext cx="1137884" cy="12188059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47284"/>
            <a:ext cx="1107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68403"/>
            <a:ext cx="110744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97629" y="6553200"/>
            <a:ext cx="388473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3173" y="6553200"/>
            <a:ext cx="3860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73929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432079" y="1137884"/>
            <a:ext cx="10353524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11440850" y="723637"/>
            <a:ext cx="77788" cy="2116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1"/>
            <a:ext cx="10515600" cy="979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3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385763" rtl="0" eaLnBrk="1" latinLnBrk="0" hangingPunct="1">
        <a:lnSpc>
          <a:spcPct val="90000"/>
        </a:lnSpc>
        <a:spcBef>
          <a:spcPct val="0"/>
        </a:spcBef>
        <a:buNone/>
        <a:defRPr sz="1856" b="1" kern="1200">
          <a:solidFill>
            <a:srgbClr val="F8B700"/>
          </a:solidFill>
          <a:latin typeface="Arial MT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96441" indent="-96441" algn="l" defTabSz="385763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rgbClr val="0034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9322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82204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75085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7966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rkriehle.com/2009/07/18/the-intellectual-property-rights-imperative-of-single-vendor-open-sourc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18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D17D-CC97-6048-AD8C-F9BAE9399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CS499 - Open Source software development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8A15C-1715-7247-A132-2DFFA991B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Lecture #09: Commercial Open Source (COSS)</a:t>
            </a:r>
          </a:p>
          <a:p>
            <a:r>
              <a:rPr lang="en-US" sz="1800" dirty="0"/>
              <a:t>Dr. Igor Steinmacher</a:t>
            </a:r>
          </a:p>
        </p:txBody>
      </p:sp>
    </p:spTree>
    <p:extLst>
      <p:ext uri="{BB962C8B-B14F-4D97-AF65-F5344CB8AC3E}">
        <p14:creationId xmlns:p14="http://schemas.microsoft.com/office/powerpoint/2010/main" val="392674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976E-6657-3F4F-9390-5FE3E6F6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Core product =</a:t>
            </a:r>
          </a:p>
          <a:p>
            <a:pPr lvl="1"/>
            <a:r>
              <a:rPr lang="en-US" sz="1400" dirty="0"/>
              <a:t>Open source software</a:t>
            </a:r>
          </a:p>
          <a:p>
            <a:pPr lvl="1"/>
            <a:r>
              <a:rPr lang="en-US" sz="1400" dirty="0"/>
              <a:t>Additional functionality</a:t>
            </a:r>
          </a:p>
          <a:p>
            <a:pPr lvl="1"/>
            <a:r>
              <a:rPr lang="en-US" sz="1400" dirty="0"/>
              <a:t>Complementary artifacts</a:t>
            </a:r>
          </a:p>
          <a:p>
            <a:pPr lvl="1"/>
            <a:r>
              <a:rPr lang="en-US" sz="1400" dirty="0"/>
              <a:t>Self-help services</a:t>
            </a:r>
          </a:p>
          <a:p>
            <a:pPr lvl="3">
              <a:buFontTx/>
              <a:buNone/>
            </a:pPr>
            <a:endParaRPr lang="en-US" sz="1200" dirty="0"/>
          </a:p>
          <a:p>
            <a:r>
              <a:rPr lang="en-US" sz="1800" b="1" dirty="0"/>
              <a:t>Basic product =</a:t>
            </a:r>
          </a:p>
          <a:p>
            <a:pPr lvl="1"/>
            <a:r>
              <a:rPr lang="en-US" sz="1400" dirty="0"/>
              <a:t>Core product +</a:t>
            </a:r>
          </a:p>
          <a:p>
            <a:pPr lvl="1"/>
            <a:r>
              <a:rPr lang="en-US" sz="1400" dirty="0"/>
              <a:t>Fitness for use</a:t>
            </a:r>
          </a:p>
          <a:p>
            <a:pPr lvl="1"/>
            <a:r>
              <a:rPr lang="en-US" sz="1400" dirty="0"/>
              <a:t>Certification</a:t>
            </a:r>
          </a:p>
          <a:p>
            <a:pPr lvl="1"/>
            <a:r>
              <a:rPr lang="en-US" sz="1400" dirty="0"/>
              <a:t>Support services</a:t>
            </a:r>
          </a:p>
          <a:p>
            <a:pPr lvl="3">
              <a:buFontTx/>
              <a:buNone/>
            </a:pPr>
            <a:endParaRPr lang="en-US" sz="1200" dirty="0"/>
          </a:p>
          <a:p>
            <a:r>
              <a:rPr lang="en-US" sz="1800" b="1" dirty="0"/>
              <a:t>Whole product =</a:t>
            </a:r>
          </a:p>
          <a:p>
            <a:pPr lvl="1"/>
            <a:r>
              <a:rPr lang="en-US" sz="1400" dirty="0"/>
              <a:t>Basic product +</a:t>
            </a:r>
          </a:p>
          <a:p>
            <a:pPr lvl="1"/>
            <a:r>
              <a:rPr lang="en-US" sz="1400" dirty="0"/>
              <a:t>Training</a:t>
            </a:r>
          </a:p>
          <a:p>
            <a:pPr lvl="1"/>
            <a:r>
              <a:rPr lang="en-US" sz="1400" dirty="0"/>
              <a:t>Consulting</a:t>
            </a:r>
          </a:p>
          <a:p>
            <a:pPr lvl="1"/>
            <a:r>
              <a:rPr lang="en-US" sz="1400" dirty="0"/>
              <a:t>Operations</a:t>
            </a:r>
          </a:p>
          <a:p>
            <a:endParaRPr lang="en-US" sz="20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EE1DBC5-B6BA-6766-8416-0CEC4031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en-US" sz="2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D15B350-A849-9243-BDEC-62F2E0FCEC01}"/>
              </a:ext>
            </a:extLst>
          </p:cNvPr>
          <p:cNvSpPr txBox="1">
            <a:spLocks/>
          </p:cNvSpPr>
          <p:nvPr/>
        </p:nvSpPr>
        <p:spPr bwMode="auto">
          <a:xfrm>
            <a:off x="2432663" y="1367640"/>
            <a:ext cx="9720000" cy="41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Char char="•"/>
              <a:defRPr sz="2100">
                <a:solidFill>
                  <a:srgbClr val="003264"/>
                </a:solidFill>
                <a:latin typeface="Arial"/>
                <a:ea typeface="+mn-ea"/>
                <a:cs typeface="Arial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3264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3264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3264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3264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endParaRPr lang="en-US" sz="1600" kern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1F0B98-B238-FA46-BF7F-9E32890741EC}"/>
              </a:ext>
            </a:extLst>
          </p:cNvPr>
          <p:cNvGrpSpPr/>
          <p:nvPr/>
        </p:nvGrpSpPr>
        <p:grpSpPr>
          <a:xfrm>
            <a:off x="3913579" y="2270036"/>
            <a:ext cx="5784841" cy="3801960"/>
            <a:chOff x="3611159" y="1615680"/>
            <a:chExt cx="5784841" cy="38019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09EE3-F1D0-434A-8A28-45596B829072}"/>
                </a:ext>
              </a:extLst>
            </p:cNvPr>
            <p:cNvSpPr txBox="1"/>
            <p:nvPr/>
          </p:nvSpPr>
          <p:spPr>
            <a:xfrm>
              <a:off x="3611159" y="1615680"/>
              <a:ext cx="1729800" cy="3801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sp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6000" dirty="0">
                  <a:solidFill>
                    <a:srgbClr val="010000"/>
                  </a:solidFill>
                  <a:latin typeface="Times New Roman" pitchFamily="18"/>
                  <a:ea typeface="WenQuanYi Zen Hei" pitchFamily="2"/>
                  <a:cs typeface="Lohit Hindi" pitchFamily="2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AEE76C-7538-EE43-8D1C-9B2C942C1053}"/>
                </a:ext>
              </a:extLst>
            </p:cNvPr>
            <p:cNvSpPr txBox="1"/>
            <p:nvPr/>
          </p:nvSpPr>
          <p:spPr>
            <a:xfrm>
              <a:off x="5040000" y="3204729"/>
              <a:ext cx="43560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Always commercial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A015DB-2E5C-B74D-B426-AB79AE28434C}"/>
              </a:ext>
            </a:extLst>
          </p:cNvPr>
          <p:cNvGrpSpPr/>
          <p:nvPr/>
        </p:nvGrpSpPr>
        <p:grpSpPr>
          <a:xfrm>
            <a:off x="4091602" y="1785378"/>
            <a:ext cx="4008796" cy="1183660"/>
            <a:chOff x="4102567" y="1700363"/>
            <a:chExt cx="4008796" cy="1183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756DA2-EBD5-9841-8691-E8E1D636777A}"/>
                </a:ext>
              </a:extLst>
            </p:cNvPr>
            <p:cNvSpPr txBox="1"/>
            <p:nvPr/>
          </p:nvSpPr>
          <p:spPr>
            <a:xfrm>
              <a:off x="4102567" y="1700363"/>
              <a:ext cx="551671" cy="108271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sp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>
                  <a:solidFill>
                    <a:srgbClr val="010000"/>
                  </a:solidFill>
                  <a:latin typeface="Times New Roman" pitchFamily="18"/>
                  <a:ea typeface="WenQuanYi Zen Hei" pitchFamily="2"/>
                  <a:cs typeface="Lohit Hindi" pitchFamily="2"/>
                </a:rPr>
                <a:t>}</a:t>
              </a:r>
              <a:endParaRPr lang="en-US" sz="3600" dirty="0">
                <a:solidFill>
                  <a:srgbClr val="010000"/>
                </a:solidFill>
                <a:latin typeface="Times New Roman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D4E64-BC9A-0D4E-AAFB-E2E51A90831C}"/>
                </a:ext>
              </a:extLst>
            </p:cNvPr>
            <p:cNvSpPr txBox="1"/>
            <p:nvPr/>
          </p:nvSpPr>
          <p:spPr>
            <a:xfrm>
              <a:off x="4511363" y="1804023"/>
              <a:ext cx="36000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Sometimes commercial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82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3688-51B3-5543-BAC9-939F4B4C104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Single-vendor open source firms</a:t>
            </a:r>
          </a:p>
          <a:p>
            <a:pPr lvl="1"/>
            <a:r>
              <a:rPr lang="en-US" sz="1600" dirty="0"/>
              <a:t>Provide a traditional software product to enterprises</a:t>
            </a:r>
          </a:p>
          <a:p>
            <a:pPr lvl="1"/>
            <a:r>
              <a:rPr lang="en-US" sz="1600" dirty="0"/>
              <a:t>Exclusively own (key parts of) the software their business is based on</a:t>
            </a:r>
          </a:p>
          <a:p>
            <a:pPr lvl="1"/>
            <a:r>
              <a:rPr lang="en-US" sz="1600" dirty="0"/>
              <a:t>Can attract venture capital; can have outsize returns</a:t>
            </a:r>
          </a:p>
          <a:p>
            <a:pPr lvl="3">
              <a:buNone/>
            </a:pPr>
            <a:endParaRPr lang="en-US" sz="1400" dirty="0"/>
          </a:p>
          <a:p>
            <a:pPr lvl="0"/>
            <a:r>
              <a:rPr lang="en-US" sz="2000" dirty="0"/>
              <a:t>Open source distributor firms</a:t>
            </a:r>
          </a:p>
          <a:p>
            <a:pPr lvl="1"/>
            <a:r>
              <a:rPr lang="en-US" sz="1600" dirty="0"/>
              <a:t>Provide a well working assembly of open source components</a:t>
            </a:r>
          </a:p>
          <a:p>
            <a:pPr lvl="1"/>
            <a:r>
              <a:rPr lang="en-US" sz="1600" dirty="0"/>
              <a:t>Exclusively own non-core-software IP (configuration data, regression test suites, …)</a:t>
            </a:r>
          </a:p>
          <a:p>
            <a:pPr lvl="1"/>
            <a:r>
              <a:rPr lang="en-US" sz="1600" dirty="0"/>
              <a:t>Can attract venture capital; can have outsize returns</a:t>
            </a:r>
          </a:p>
          <a:p>
            <a:pPr lvl="3">
              <a:buNone/>
            </a:pPr>
            <a:endParaRPr lang="en-US" sz="1400" dirty="0"/>
          </a:p>
          <a:p>
            <a:pPr lvl="0"/>
            <a:r>
              <a:rPr lang="en-US" sz="2000" dirty="0"/>
              <a:t>Service and support firms</a:t>
            </a:r>
          </a:p>
          <a:p>
            <a:pPr lvl="1"/>
            <a:r>
              <a:rPr lang="en-US" sz="1600" dirty="0"/>
              <a:t>Service existing community open source software</a:t>
            </a:r>
          </a:p>
          <a:p>
            <a:pPr lvl="1"/>
            <a:r>
              <a:rPr lang="en-US" sz="1600" dirty="0"/>
              <a:t>Share in the IP, don’t dominate it</a:t>
            </a:r>
          </a:p>
          <a:p>
            <a:pPr lvl="1"/>
            <a:r>
              <a:rPr lang="en-US" sz="1600" dirty="0"/>
              <a:t>Don’t attract venture capital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C6F43-B8F4-4243-8029-518B2014B9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Commercial Open Source by Intellectual Property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4505862-FA2E-A242-8C9C-4CBDB1388CC9}"/>
              </a:ext>
            </a:extLst>
          </p:cNvPr>
          <p:cNvSpPr txBox="1">
            <a:spLocks/>
          </p:cNvSpPr>
          <p:nvPr/>
        </p:nvSpPr>
        <p:spPr>
          <a:xfrm>
            <a:off x="7424739" y="6326509"/>
            <a:ext cx="3332519" cy="27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6350" lvl="1">
              <a:spcBef>
                <a:spcPct val="20000"/>
              </a:spcBef>
            </a:pPr>
            <a:r>
              <a:rPr lang="en-US" sz="1000" b="1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  <a:endParaRPr lang="en-US" sz="1000" b="1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AAC2893-ECD2-4042-AFEF-62C1B3C14E87}"/>
              </a:ext>
            </a:extLst>
          </p:cNvPr>
          <p:cNvSpPr txBox="1">
            <a:spLocks/>
          </p:cNvSpPr>
          <p:nvPr/>
        </p:nvSpPr>
        <p:spPr>
          <a:xfrm>
            <a:off x="7431885" y="6596509"/>
            <a:ext cx="3702150" cy="27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6350" lvl="1">
              <a:spcBef>
                <a:spcPct val="20000"/>
              </a:spcBef>
            </a:pPr>
            <a:r>
              <a:rPr lang="en-US" sz="1000" b="1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  <a:endParaRPr lang="en-US" sz="1000" b="1" dirty="0">
              <a:solidFill>
                <a:srgbClr val="43434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43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6C53-7164-1C49-A8D5-E8B74E891B1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/>
              <a:t>Single-vendor open source software is commercial open source software that</a:t>
            </a:r>
          </a:p>
          <a:p>
            <a:pPr lvl="1"/>
            <a:r>
              <a:rPr lang="en-US" sz="2000" dirty="0"/>
              <a:t>Is managed and developed by a single vendor</a:t>
            </a:r>
          </a:p>
          <a:p>
            <a:pPr lvl="3">
              <a:buNone/>
            </a:pPr>
            <a:endParaRPr lang="en-US" sz="1400" dirty="0"/>
          </a:p>
          <a:p>
            <a:pPr lvl="0"/>
            <a:r>
              <a:rPr lang="en-US" sz="2800" dirty="0"/>
              <a:t>A single-vendor open source software firm is a software vendor that</a:t>
            </a:r>
          </a:p>
          <a:p>
            <a:pPr lvl="1"/>
            <a:r>
              <a:rPr lang="en-US" sz="2000" dirty="0"/>
              <a:t>Manages and develops single-vendor open source software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12036-AD37-8447-814D-81CD8830F39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Definition of Single-Vendor Open Source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40FF-AA28-5647-A803-A06E91B1912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Single-vendor open source firms</a:t>
            </a:r>
          </a:p>
          <a:p>
            <a:pPr lvl="1"/>
            <a:r>
              <a:rPr lang="en-US" sz="2400" dirty="0"/>
              <a:t>Owns most or all of the key control mechanisms for open source</a:t>
            </a:r>
          </a:p>
          <a:p>
            <a:pPr lvl="2"/>
            <a:r>
              <a:rPr lang="en-US" sz="1800" dirty="0"/>
              <a:t>In particular, they are (by definition) the sole copyright owner</a:t>
            </a:r>
          </a:p>
          <a:p>
            <a:pPr lvl="3">
              <a:buNone/>
            </a:pPr>
            <a:endParaRPr lang="en-US" sz="1600" dirty="0"/>
          </a:p>
          <a:p>
            <a:pPr lvl="1"/>
            <a:r>
              <a:rPr lang="en-US" sz="2400" dirty="0"/>
              <a:t>Can attract venture capital funding and can have outsize returns</a:t>
            </a:r>
          </a:p>
          <a:p>
            <a:pPr lvl="3">
              <a:buNone/>
            </a:pPr>
            <a:endParaRPr lang="en-US" sz="1600" dirty="0"/>
          </a:p>
          <a:p>
            <a:pPr lvl="0"/>
            <a:r>
              <a:rPr lang="en-US" sz="3200" dirty="0"/>
              <a:t>May be called neo-proprietary software vendors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0DD13-89CA-2945-91DE-5858BD6899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Characteristics of Single-Vendor Open Source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FEF6ED4-DDAD-2746-BC40-72C5196A8E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5040313"/>
            <a:ext cx="719137" cy="5397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 lvl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582F21D-8A3F-9068-2A8C-EB477722D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1138A-2869-4042-A88E-D5594A37B1B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First and Second Generation Single-Vendor Open Source Firms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A0176BC-CBAD-A442-AB58-703692A112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5040313"/>
            <a:ext cx="719137" cy="5397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 lvl="0"/>
              <a:t>14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8341EF-A7FB-EC43-BC1A-004EF946601B}"/>
              </a:ext>
            </a:extLst>
          </p:cNvPr>
          <p:cNvGrpSpPr/>
          <p:nvPr/>
        </p:nvGrpSpPr>
        <p:grpSpPr>
          <a:xfrm>
            <a:off x="1850553" y="1663741"/>
            <a:ext cx="8327055" cy="3502262"/>
            <a:chOff x="360000" y="889199"/>
            <a:chExt cx="9180000" cy="3861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8F6C2-8293-874E-AC63-DE93219C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889199"/>
              <a:ext cx="1440000" cy="74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BE87A2-92FB-E24E-A124-F8C50F6D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2183400"/>
              <a:ext cx="1440000" cy="31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3B72AF-34AC-E643-807D-4969905B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1992600"/>
              <a:ext cx="144000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4FB3B1-0435-A64A-A2D9-086952CF1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2140200"/>
              <a:ext cx="1440000" cy="3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60D2BB-6E48-0F47-BE73-68747CF8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1031399"/>
              <a:ext cx="14400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DB4BAE-E0EB-BA46-926C-35CEB16CF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1080000"/>
              <a:ext cx="144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F5CB27-DC69-4742-BC03-CA7BBADAE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1067400"/>
              <a:ext cx="1440000" cy="38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D00BB1-866D-6841-9743-3B8A135C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3157200"/>
              <a:ext cx="1440000" cy="52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7F4FB4-0D36-9B49-9EC0-D883E3CA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4320000"/>
              <a:ext cx="144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11208D-56C8-B844-B5BE-D0381135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2700000" y="2340000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4990DF9-07BF-0F46-91F3-FD8C3949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2179800"/>
              <a:ext cx="1440000" cy="32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70B356-ADB9-AB4C-B996-FD73C691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4249800"/>
              <a:ext cx="1440000" cy="50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6AD032-5316-C34D-9064-2330EB98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3223800"/>
              <a:ext cx="1440000" cy="3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E2D6B0-86A4-BA42-B341-5B07BBC1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/>
              <a:alphaModFix/>
            </a:blip>
            <a:srcRect/>
            <a:stretch>
              <a:fillRect/>
            </a:stretch>
          </p:blipFill>
          <p:spPr>
            <a:xfrm>
              <a:off x="3059640" y="4316400"/>
              <a:ext cx="1440000" cy="3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9F22CD-1480-0B44-84EE-55B9F495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lum/>
              <a:alphaModFix/>
            </a:blip>
            <a:srcRect/>
            <a:stretch>
              <a:fillRect/>
            </a:stretch>
          </p:blipFill>
          <p:spPr>
            <a:xfrm>
              <a:off x="5760000" y="288000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A88EA39-DF51-AC42-A6E5-6ECE7BCD4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4359600"/>
              <a:ext cx="1800000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255CC0E-AD57-C889-1DC2-F75D5923E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5271-4279-964A-BDC3-E8CA0E49764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Third Generation Single-Vendor Open Source Firms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D72F385-E2F4-8549-8482-C158707323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5040313"/>
            <a:ext cx="719137" cy="5397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 lvl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34735-9BED-6640-B2B3-9DDA78956B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708126" y="1639249"/>
            <a:ext cx="1632756" cy="721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AEE4B9-B55D-6840-B235-B2C7D987715D}"/>
              </a:ext>
            </a:extLst>
          </p:cNvPr>
          <p:cNvGrpSpPr/>
          <p:nvPr/>
        </p:nvGrpSpPr>
        <p:grpSpPr>
          <a:xfrm>
            <a:off x="1850552" y="1738848"/>
            <a:ext cx="8490331" cy="3853304"/>
            <a:chOff x="360000" y="972000"/>
            <a:chExt cx="9360000" cy="424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4FDF34-B498-AA40-B76E-BFC075F1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1016999"/>
              <a:ext cx="1800000" cy="4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49BB1E-89B2-5149-B8D4-93906DCD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2115000"/>
              <a:ext cx="1440000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D12AC6-BFAC-CC4D-B823-0138A8763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2980800"/>
              <a:ext cx="1800000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B4D1F5-6416-1C48-93F0-6093D58F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4329000"/>
              <a:ext cx="1800000" cy="3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715442-11FA-CD42-9365-8BCF4F8D2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972000"/>
              <a:ext cx="1440000" cy="57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52AB8F-3D22-8F4C-8581-7ACBE69CF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3090600"/>
              <a:ext cx="1440000" cy="65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70804B-25FA-BB49-83D8-A60FB6D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2520000" y="1681200"/>
              <a:ext cx="2520000" cy="131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28121-1A6E-F149-852A-F953AE73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5400000" y="1063799"/>
              <a:ext cx="1800000" cy="3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D5A758-A9B4-4F46-B5E5-F15F65E6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3780000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4B3F21-9985-8D43-B9EF-90637D010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3042000"/>
              <a:ext cx="1440000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B7BCA2-A8F2-6141-86CF-420BC5D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1940400"/>
              <a:ext cx="1440000" cy="7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897277-BF5F-9E45-ACC4-6F12CB5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/>
              <a:alphaModFix/>
            </a:blip>
            <a:srcRect/>
            <a:stretch>
              <a:fillRect/>
            </a:stretch>
          </p:blipFill>
          <p:spPr>
            <a:xfrm>
              <a:off x="7920000" y="3022200"/>
              <a:ext cx="1800000" cy="65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EB125B-B9EB-B149-B9C4-E3CE10A19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4149000"/>
              <a:ext cx="1440000" cy="70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0AA39C-0164-5A4D-B898-3243B1A89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lum/>
              <a:alphaModFix/>
            </a:blip>
            <a:srcRect/>
            <a:stretch>
              <a:fillRect/>
            </a:stretch>
          </p:blipFill>
          <p:spPr>
            <a:xfrm>
              <a:off x="5400000" y="4192200"/>
              <a:ext cx="18000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A7F87B7-7101-454C-A947-6B55FA30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/>
              <a:alphaModFix/>
            </a:blip>
            <a:srcRect/>
            <a:stretch>
              <a:fillRect/>
            </a:stretch>
          </p:blipFill>
          <p:spPr>
            <a:xfrm>
              <a:off x="5400000" y="1971000"/>
              <a:ext cx="1800000" cy="737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50A-D7C6-8E41-AE46-8CBA4F8D251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/>
              <a:t>Community edition</a:t>
            </a:r>
          </a:p>
          <a:p>
            <a:pPr lvl="1"/>
            <a:r>
              <a:rPr lang="en-US" sz="1400" dirty="0"/>
              <a:t>Core product</a:t>
            </a:r>
          </a:p>
          <a:p>
            <a:pPr lvl="2"/>
            <a:r>
              <a:rPr lang="en-US" sz="1400" dirty="0"/>
              <a:t>Core software</a:t>
            </a:r>
          </a:p>
          <a:p>
            <a:pPr lvl="3"/>
            <a:r>
              <a:rPr lang="en-US" sz="1200" dirty="0"/>
              <a:t>Provided under an open source license</a:t>
            </a:r>
          </a:p>
          <a:p>
            <a:pPr lvl="2"/>
            <a:r>
              <a:rPr lang="en-US" sz="1400" dirty="0"/>
              <a:t>Some complementary artifacts</a:t>
            </a:r>
          </a:p>
          <a:p>
            <a:pPr lvl="2"/>
            <a:r>
              <a:rPr lang="en-US" sz="1400" dirty="0"/>
              <a:t>Self-help services</a:t>
            </a:r>
          </a:p>
          <a:p>
            <a:pPr lvl="3">
              <a:buNone/>
            </a:pP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9BC84-90FF-CB4F-B117-545F1649C4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Community vs. Commercial Edition (Single-Vendor Firms)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63275-74A3-AE43-B1D9-11CA3382B7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8454" y="1841687"/>
            <a:ext cx="4740275" cy="375602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Commercial edition</a:t>
            </a:r>
          </a:p>
          <a:p>
            <a:pPr lvl="1"/>
            <a:r>
              <a:rPr lang="en-US" sz="1400" dirty="0"/>
              <a:t>Core product</a:t>
            </a:r>
          </a:p>
          <a:p>
            <a:pPr lvl="2"/>
            <a:r>
              <a:rPr lang="en-US" sz="1400" dirty="0"/>
              <a:t>Core software</a:t>
            </a:r>
          </a:p>
          <a:p>
            <a:pPr lvl="3"/>
            <a:r>
              <a:rPr lang="en-US" sz="1200" dirty="0"/>
              <a:t>Provided under a commercial license</a:t>
            </a:r>
          </a:p>
          <a:p>
            <a:pPr lvl="2"/>
            <a:r>
              <a:rPr lang="en-US" sz="1400" dirty="0"/>
              <a:t>Additional functionality</a:t>
            </a:r>
          </a:p>
          <a:p>
            <a:pPr lvl="2"/>
            <a:r>
              <a:rPr lang="en-US" sz="1400" dirty="0"/>
              <a:t>Complementary artifacts</a:t>
            </a:r>
          </a:p>
          <a:p>
            <a:pPr lvl="2"/>
            <a:r>
              <a:rPr lang="en-US" sz="1400" dirty="0"/>
              <a:t>Self-help services</a:t>
            </a:r>
          </a:p>
          <a:p>
            <a:pPr lvl="3">
              <a:buNone/>
            </a:pPr>
            <a:endParaRPr lang="en-US" sz="1200" dirty="0"/>
          </a:p>
          <a:p>
            <a:pPr lvl="1"/>
            <a:r>
              <a:rPr lang="en-US" sz="1400" dirty="0"/>
              <a:t>Basic product =</a:t>
            </a:r>
          </a:p>
          <a:p>
            <a:pPr lvl="2"/>
            <a:r>
              <a:rPr lang="en-US" sz="1400" dirty="0"/>
              <a:t>Core product +</a:t>
            </a:r>
          </a:p>
          <a:p>
            <a:pPr lvl="2"/>
            <a:r>
              <a:rPr lang="en-US" sz="1400" dirty="0"/>
              <a:t>Fitness for use</a:t>
            </a:r>
          </a:p>
          <a:p>
            <a:pPr lvl="2"/>
            <a:r>
              <a:rPr lang="en-US" sz="1400" dirty="0"/>
              <a:t>Certification</a:t>
            </a:r>
          </a:p>
          <a:p>
            <a:pPr lvl="2"/>
            <a:r>
              <a:rPr lang="en-US" sz="1400" dirty="0"/>
              <a:t>Support services</a:t>
            </a:r>
          </a:p>
          <a:p>
            <a:pPr lvl="3">
              <a:buNone/>
            </a:pPr>
            <a:endParaRPr lang="en-US" sz="1200" dirty="0"/>
          </a:p>
          <a:p>
            <a:pPr lvl="1"/>
            <a:r>
              <a:rPr lang="en-US" sz="1400" dirty="0"/>
              <a:t>Whole product =</a:t>
            </a:r>
          </a:p>
          <a:p>
            <a:pPr lvl="2"/>
            <a:r>
              <a:rPr lang="en-US" sz="1400" dirty="0"/>
              <a:t>Basic product +</a:t>
            </a:r>
          </a:p>
          <a:p>
            <a:pPr lvl="2"/>
            <a:r>
              <a:rPr lang="en-US" sz="1400" dirty="0"/>
              <a:t>Training</a:t>
            </a:r>
          </a:p>
          <a:p>
            <a:pPr lvl="2"/>
            <a:r>
              <a:rPr lang="en-US" sz="1400" dirty="0"/>
              <a:t>Consulting</a:t>
            </a:r>
          </a:p>
          <a:p>
            <a:pPr lvl="2"/>
            <a:r>
              <a:rPr lang="en-US" sz="1400" dirty="0"/>
              <a:t>Operations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A05D99C-A268-E948-B304-DA763547CCB5}"/>
              </a:ext>
            </a:extLst>
          </p:cNvPr>
          <p:cNvSpPr/>
          <p:nvPr/>
        </p:nvSpPr>
        <p:spPr>
          <a:xfrm>
            <a:off x="4308584" y="2397374"/>
            <a:ext cx="1013114" cy="489827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3F51B5"/>
          </a:solidFill>
          <a:ln>
            <a:noFill/>
            <a:prstDash val="solid"/>
          </a:ln>
        </p:spPr>
        <p:txBody>
          <a:bodyPr vert="horz" wrap="none" lIns="65310" tIns="65310" rIns="65310" bIns="65310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2177">
              <a:latin typeface="Arial" pitchFamily="18"/>
              <a:ea typeface="WenQuanYi Zen Hei" pitchFamily="2"/>
              <a:cs typeface="Lohit Hindi" pitchFamily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8AA30-A58F-9B40-B833-BBC9D88D5E2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 dirty="0"/>
              <a:t>Community edition</a:t>
            </a:r>
          </a:p>
          <a:p>
            <a:pPr lvl="1"/>
            <a:r>
              <a:rPr lang="en-US" sz="1400" dirty="0"/>
              <a:t>Home user</a:t>
            </a:r>
          </a:p>
          <a:p>
            <a:pPr lvl="2"/>
            <a:r>
              <a:rPr lang="en-US" sz="1400" dirty="0"/>
              <a:t>Will never pay money</a:t>
            </a:r>
          </a:p>
          <a:p>
            <a:pPr lvl="2"/>
            <a:r>
              <a:rPr lang="en-US" sz="1400" dirty="0"/>
              <a:t>But pays with time, feedback</a:t>
            </a:r>
          </a:p>
          <a:p>
            <a:pPr lvl="3">
              <a:buNone/>
            </a:pPr>
            <a:endParaRPr lang="en-US" sz="1200" dirty="0"/>
          </a:p>
          <a:p>
            <a:pPr lvl="1"/>
            <a:r>
              <a:rPr lang="en-US" sz="1400" dirty="0"/>
              <a:t>Line-of-business user</a:t>
            </a:r>
          </a:p>
          <a:p>
            <a:pPr lvl="2"/>
            <a:r>
              <a:rPr lang="en-US" sz="1400" dirty="0"/>
              <a:t>Likes $0 line-items</a:t>
            </a:r>
          </a:p>
          <a:p>
            <a:pPr lvl="2"/>
            <a:r>
              <a:rPr lang="en-US" sz="1400" dirty="0"/>
              <a:t>May be ignorant of risks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58520-4BF3-3241-9CE1-BD56C24C39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User to Customer Conversion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17E2C-C1A8-3F41-92C1-D24B39B03C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69350" y="1855698"/>
            <a:ext cx="4302125" cy="3756025"/>
          </a:xfrm>
        </p:spPr>
        <p:txBody>
          <a:bodyPr/>
          <a:lstStyle/>
          <a:p>
            <a:pPr lvl="0"/>
            <a:r>
              <a:rPr lang="en-US" sz="1800" dirty="0"/>
              <a:t>Commercial edition</a:t>
            </a:r>
          </a:p>
          <a:p>
            <a:pPr lvl="1"/>
            <a:r>
              <a:rPr lang="en-US" sz="1400" dirty="0"/>
              <a:t>Enterprise customer</a:t>
            </a:r>
          </a:p>
          <a:p>
            <a:pPr lvl="2"/>
            <a:r>
              <a:rPr lang="en-US" sz="1400" dirty="0"/>
              <a:t>Is willing to pay</a:t>
            </a:r>
          </a:p>
          <a:p>
            <a:pPr lvl="2"/>
            <a:r>
              <a:rPr lang="en-US" sz="1400" dirty="0"/>
              <a:t>Requires enterprise features</a:t>
            </a:r>
          </a:p>
          <a:p>
            <a:pPr lvl="3">
              <a:buNone/>
            </a:pPr>
            <a:endParaRPr lang="en-US" sz="1200" dirty="0"/>
          </a:p>
          <a:p>
            <a:pPr lvl="1"/>
            <a:r>
              <a:rPr lang="en-US" sz="1400" dirty="0"/>
              <a:t>Internal IT department</a:t>
            </a:r>
          </a:p>
          <a:p>
            <a:pPr lvl="2"/>
            <a:r>
              <a:rPr lang="en-US" sz="1400" dirty="0"/>
              <a:t>Has appropriate budget</a:t>
            </a:r>
          </a:p>
          <a:p>
            <a:pPr lvl="2"/>
            <a:r>
              <a:rPr lang="en-US" sz="1400" dirty="0"/>
              <a:t>Wants professional support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8081-4470-EF48-B0FE-4F2AF32C53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Intellectual property rights imperative (of single-vendor open source)</a:t>
            </a:r>
          </a:p>
          <a:p>
            <a:pPr lvl="1"/>
            <a:r>
              <a:rPr lang="en-US" sz="1800" dirty="0"/>
              <a:t>“Always act in such a way that you, and only you, possess the right to provide the open source project under a license of your choice.” [1]</a:t>
            </a:r>
          </a:p>
          <a:p>
            <a:pPr lvl="3">
              <a:buNone/>
            </a:pPr>
            <a:endParaRPr lang="en-US" sz="1200" dirty="0"/>
          </a:p>
          <a:p>
            <a:pPr lvl="0"/>
            <a:r>
              <a:rPr lang="en-US" sz="2400" dirty="0"/>
              <a:t>Use contributor assignment to maintain ownership</a:t>
            </a:r>
          </a:p>
          <a:p>
            <a:pPr lvl="1"/>
            <a:r>
              <a:rPr lang="en-US" sz="1800" dirty="0"/>
              <a:t>Almost all single-vendor open source firms require copyright transfer for any contributions to maintain full IP ownership [2]</a:t>
            </a:r>
          </a:p>
          <a:p>
            <a:pPr lvl="3">
              <a:buNone/>
            </a:pP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F2818-36AA-BC4D-AE85-F9C99A998C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Intellectual Property Management (Single-Vendor Firms)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C2EF40D-1D64-B14C-A5D1-16C0F09A00E8}"/>
              </a:ext>
            </a:extLst>
          </p:cNvPr>
          <p:cNvSpPr/>
          <p:nvPr/>
        </p:nvSpPr>
        <p:spPr>
          <a:xfrm>
            <a:off x="1525960" y="7594201"/>
            <a:ext cx="6857248" cy="97932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163276" tIns="0" rIns="0" bIns="163276" anchor="b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2177">
              <a:latin typeface="Arial" pitchFamily="18"/>
              <a:ea typeface="WenQuanYi Zen Hei" pitchFamily="2"/>
              <a:cs typeface="Lohit Hind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829A9-884D-2847-AE47-A9772CC8F781}"/>
              </a:ext>
            </a:extLst>
          </p:cNvPr>
          <p:cNvSpPr txBox="1"/>
          <p:nvPr/>
        </p:nvSpPr>
        <p:spPr>
          <a:xfrm>
            <a:off x="1524000" y="5102325"/>
            <a:ext cx="6531024" cy="898016"/>
          </a:xfrm>
          <a:prstGeom prst="rect">
            <a:avLst/>
          </a:prstGeom>
          <a:noFill/>
          <a:ln>
            <a:noFill/>
          </a:ln>
        </p:spPr>
        <p:txBody>
          <a:bodyPr vert="horz" wrap="none" lIns="163276" tIns="163276" rIns="163276" bIns="163276" anchor="b" anchorCtr="0" compatLnSpc="0">
            <a:noAutofit/>
          </a:bodyPr>
          <a:lstStyle/>
          <a:p>
            <a:pPr marL="326556" indent="-326556" hangingPunct="0">
              <a:spcBef>
                <a:spcPts val="0"/>
              </a:spcBef>
              <a:spcAft>
                <a:spcPts val="0"/>
              </a:spcAft>
              <a:tabLst>
                <a:tab pos="326556" algn="l"/>
              </a:tabLst>
            </a:pPr>
            <a:r>
              <a:rPr lang="en-US" sz="1361">
                <a:latin typeface="Arial" pitchFamily="18"/>
                <a:ea typeface="WenQuanYi Zen Hei" pitchFamily="2"/>
                <a:cs typeface="Lohit Hindi" pitchFamily="2"/>
              </a:rPr>
              <a:t>[1]	Riehle, D. (2009). </a:t>
            </a:r>
            <a:r>
              <a:rPr lang="en-US" sz="1361">
                <a:latin typeface="Arial" pitchFamily="18"/>
                <a:ea typeface="WenQuanYi Zen Hei" pitchFamily="2"/>
                <a:cs typeface="Lohit Hindi" pitchFamily="2"/>
                <a:hlinkClick r:id="rId3"/>
              </a:rPr>
              <a:t>The Intellectual Property Rights Imperative.</a:t>
            </a:r>
          </a:p>
          <a:p>
            <a:pPr marL="326556" indent="-326556" hangingPunct="0">
              <a:spcBef>
                <a:spcPts val="0"/>
              </a:spcBef>
              <a:spcAft>
                <a:spcPts val="0"/>
              </a:spcAft>
              <a:tabLst>
                <a:tab pos="326556" algn="l"/>
              </a:tabLst>
            </a:pPr>
            <a:r>
              <a:rPr lang="en-US" sz="1361">
                <a:latin typeface="Arial" pitchFamily="18"/>
                <a:ea typeface="WenQuanYi Zen Hei" pitchFamily="2"/>
                <a:cs typeface="Lohit Hindi" pitchFamily="2"/>
              </a:rPr>
              <a:t>[2]	All you really need is a relicensing right though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3FAB4E-389E-E148-A8C7-973632380C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7917" y="1787368"/>
            <a:ext cx="10515600" cy="4664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Multi-vendor = no single dominant owner, rather shared control</a:t>
            </a:r>
          </a:p>
          <a:p>
            <a:pPr lvl="1"/>
            <a:r>
              <a:rPr lang="en-US" sz="1800" dirty="0"/>
              <a:t>If so, best under a foundation to ensure reasonable governance</a:t>
            </a:r>
          </a:p>
          <a:p>
            <a:pPr lvl="1"/>
            <a:r>
              <a:rPr lang="en-US" sz="1800" dirty="0"/>
              <a:t>Creates the problem of starving the project for new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0AA66E-B27D-8F4A-8D9B-C39028EA5A4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Multi-Vendor Commercial Open Source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6ED417-3F4C-5F4A-A943-D1BD098D4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96752"/>
              </p:ext>
            </p:extLst>
          </p:nvPr>
        </p:nvGraphicFramePr>
        <p:xfrm>
          <a:off x="1850388" y="2920222"/>
          <a:ext cx="8490658" cy="2938960"/>
        </p:xfrm>
        <a:graphic>
          <a:graphicData uri="http://schemas.openxmlformats.org/drawingml/2006/table">
            <a:tbl>
              <a:tblPr firstRow="1" bandRow="1"/>
              <a:tblGrid>
                <a:gridCol w="2829893">
                  <a:extLst>
                    <a:ext uri="{9D8B030D-6E8A-4147-A177-3AD203B41FA5}">
                      <a16:colId xmlns:a16="http://schemas.microsoft.com/office/drawing/2014/main" val="2310344651"/>
                    </a:ext>
                  </a:extLst>
                </a:gridCol>
                <a:gridCol w="2829893">
                  <a:extLst>
                    <a:ext uri="{9D8B030D-6E8A-4147-A177-3AD203B41FA5}">
                      <a16:colId xmlns:a16="http://schemas.microsoft.com/office/drawing/2014/main" val="1468291029"/>
                    </a:ext>
                  </a:extLst>
                </a:gridCol>
                <a:gridCol w="2830872">
                  <a:extLst>
                    <a:ext uri="{9D8B030D-6E8A-4147-A177-3AD203B41FA5}">
                      <a16:colId xmlns:a16="http://schemas.microsoft.com/office/drawing/2014/main" val="1533651769"/>
                    </a:ext>
                  </a:extLst>
                </a:gridCol>
              </a:tblGrid>
              <a:tr h="73474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200" b="1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Hadoop</a:t>
                      </a: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2200" b="1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Kafka</a:t>
                      </a: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2200" b="1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Lucene / </a:t>
                      </a:r>
                      <a:r>
                        <a:rPr lang="en-US" sz="2200" b="1" i="0" u="none" strike="noStrike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Solr</a:t>
                      </a:r>
                      <a:endParaRPr lang="en-US" sz="2200" b="1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  <a:ea typeface="WenQuanYi Zen Hei" pitchFamily="2"/>
                        <a:cs typeface="Lohit Hindi" pitchFamily="2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589153"/>
                  </a:ext>
                </a:extLst>
              </a:tr>
              <a:tr h="734740"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4167356694"/>
                  </a:ext>
                </a:extLst>
              </a:tr>
              <a:tr h="734740"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3498320518"/>
                  </a:ext>
                </a:extLst>
              </a:tr>
              <a:tr h="734740"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17994176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BBCEB05-7FE8-9248-AFDA-594EE13E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40214" y="3847628"/>
            <a:ext cx="1632756" cy="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98656-5065-8C42-B3BB-F0C710D6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40214" y="4479505"/>
            <a:ext cx="1632756" cy="55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22374-42C0-2640-8ACF-C9D465D870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340214" y="5204447"/>
            <a:ext cx="1632756" cy="57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DC4FD-C631-4648-BC01-731A0323AFA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279175" y="5369357"/>
            <a:ext cx="1632756" cy="24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859C5-11F2-1042-AECC-F288AB4CB63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185480" y="4606860"/>
            <a:ext cx="1632756" cy="27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26B20-58C2-F34C-94BC-4A1AF18FB10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279175" y="4549712"/>
            <a:ext cx="1632756" cy="4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251130-9969-6F45-88D2-DBE6F44C379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152825" y="3761092"/>
            <a:ext cx="1632756" cy="55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4BBF0-70D6-B049-9B78-35CC2CC07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279175" y="3682720"/>
            <a:ext cx="1632756" cy="6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B7CC0-311A-B746-A680-5EEA467797D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8185480" y="5315476"/>
            <a:ext cx="1632756" cy="355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92AA-A20F-6D0E-9D8D-F88AEFB5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11D4379-9B48-496C-557D-FF8545E8B9B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11" name="Slide Number Placeholder 3" hidden="1">
            <a:extLst>
              <a:ext uri="{FF2B5EF4-FFF2-40B4-BE49-F238E27FC236}">
                <a16:creationId xmlns:a16="http://schemas.microsoft.com/office/drawing/2014/main" id="{7DA7D2BA-28CB-3394-802A-8C2AFD70C1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7000" y="6553200"/>
            <a:ext cx="1905000" cy="3048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F6F8B-43B9-C941-A5E4-DBCBE2A9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362" y="-47066"/>
            <a:ext cx="12419114" cy="6985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0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C20BB-6F3D-C946-AF80-F85AD858EED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An </a:t>
            </a:r>
            <a:r>
              <a:rPr lang="en-US" sz="3200" b="1" dirty="0"/>
              <a:t>open source distribution</a:t>
            </a:r>
          </a:p>
          <a:p>
            <a:pPr lvl="1"/>
            <a:r>
              <a:rPr lang="en-US" sz="2400" dirty="0"/>
              <a:t>Is a well integrated collection of open source components and applications</a:t>
            </a:r>
          </a:p>
          <a:p>
            <a:pPr lvl="3">
              <a:buNone/>
            </a:pPr>
            <a:endParaRPr lang="en-US" sz="1600" dirty="0"/>
          </a:p>
          <a:p>
            <a:pPr lvl="0"/>
            <a:r>
              <a:rPr lang="en-US" sz="3200" dirty="0"/>
              <a:t>An </a:t>
            </a:r>
            <a:r>
              <a:rPr lang="en-US" sz="3200" b="1" dirty="0"/>
              <a:t>open source distributor firm</a:t>
            </a:r>
          </a:p>
          <a:p>
            <a:pPr lvl="1"/>
            <a:r>
              <a:rPr lang="en-US" sz="2400" dirty="0"/>
              <a:t>Is firm that provides an open source distribution as a product or service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EB599-1BDF-C043-A042-FC50874894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Definition of Open Source Distribution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1DDCE-FC59-0F43-B3FE-770C693A9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An open source distribution is a complex software where complexity stems from</a:t>
            </a:r>
          </a:p>
          <a:p>
            <a:pPr lvl="1"/>
            <a:r>
              <a:rPr lang="en-US" sz="1800" dirty="0"/>
              <a:t>The number of components</a:t>
            </a:r>
          </a:p>
          <a:p>
            <a:pPr lvl="1"/>
            <a:r>
              <a:rPr lang="en-US" sz="1800" dirty="0"/>
              <a:t>The individual complexity of a component</a:t>
            </a:r>
          </a:p>
          <a:p>
            <a:pPr lvl="1"/>
            <a:r>
              <a:rPr lang="en-US" sz="1800" dirty="0"/>
              <a:t>Keeping the components working with each other</a:t>
            </a:r>
          </a:p>
          <a:p>
            <a:pPr lvl="1"/>
            <a:r>
              <a:rPr lang="en-US" sz="1800" dirty="0"/>
              <a:t>Keeping the components up-to-date</a:t>
            </a:r>
          </a:p>
          <a:p>
            <a:pPr lvl="3">
              <a:buNone/>
            </a:pPr>
            <a:endParaRPr lang="en-US" sz="1200" dirty="0"/>
          </a:p>
          <a:p>
            <a:pPr lvl="0"/>
            <a:r>
              <a:rPr lang="en-US" sz="2400" dirty="0"/>
              <a:t>A commercial open source distributor hides this complexity from the user (for pay)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8A574-36F4-8543-920C-BC70B4C726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Characteristics of an Open Source Distribution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5EB9-A7B0-0149-8487-F4989EBAAC2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800" dirty="0"/>
              <a:t>Linux</a:t>
            </a:r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Kubernetes</a:t>
            </a:r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Miscellaneous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16EE5-3F10-D74F-8280-96DF36C9EC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Examples of Open Source Distributor Firms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A3461-900E-F047-8FFB-4C6BFE777889}"/>
              </a:ext>
            </a:extLst>
          </p:cNvPr>
          <p:cNvGrpSpPr/>
          <p:nvPr/>
        </p:nvGrpSpPr>
        <p:grpSpPr>
          <a:xfrm>
            <a:off x="1850552" y="2170802"/>
            <a:ext cx="7184126" cy="982593"/>
            <a:chOff x="360000" y="1080000"/>
            <a:chExt cx="7920000" cy="108324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A9F061-65CF-6D49-BD16-2F6AF3B840A1}"/>
                </a:ext>
              </a:extLst>
            </p:cNvPr>
            <p:cNvSpPr/>
            <p:nvPr/>
          </p:nvSpPr>
          <p:spPr>
            <a:xfrm>
              <a:off x="360000" y="1080000"/>
              <a:ext cx="792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65310" tIns="65310" rIns="65310" bIns="6531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177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3A9A8-84D1-4246-B9F2-345598490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20000" y="1279800"/>
              <a:ext cx="114264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1B5325-C2AE-974B-9026-728B029E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2548440" y="1304280"/>
              <a:ext cx="1428840" cy="64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8331FD-CD24-894A-8DFE-6C19A146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4228559" y="1083240"/>
              <a:ext cx="20304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0AA606-5F95-6B4D-9A13-46EF36D98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6395399" y="1448280"/>
              <a:ext cx="1440000" cy="34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7CDED6-9560-7D4E-8ECF-4E29194EC69C}"/>
              </a:ext>
            </a:extLst>
          </p:cNvPr>
          <p:cNvGrpSpPr/>
          <p:nvPr/>
        </p:nvGrpSpPr>
        <p:grpSpPr>
          <a:xfrm>
            <a:off x="1850552" y="3624681"/>
            <a:ext cx="7184126" cy="979654"/>
            <a:chOff x="360000" y="2646000"/>
            <a:chExt cx="7920000" cy="108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6B1D0F3-BF93-0442-A648-FB2EBCAE99EE}"/>
                </a:ext>
              </a:extLst>
            </p:cNvPr>
            <p:cNvSpPr/>
            <p:nvPr/>
          </p:nvSpPr>
          <p:spPr>
            <a:xfrm>
              <a:off x="360000" y="2646000"/>
              <a:ext cx="792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65310" tIns="65310" rIns="65310" bIns="6531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177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25ACFE-7933-0F48-A250-908EC9AF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657360" y="2844000"/>
              <a:ext cx="20304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F7FEF3F-DF29-7C42-80DC-8F706A1DE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3073679" y="283824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FBDD95-7DA7-1E43-91E1-C9B145C5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4968000" y="282600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5DC615-9255-2744-91B8-07A984321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6141600" y="2826000"/>
              <a:ext cx="14184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6303C-2A89-474B-AAE1-98E9046B039F}"/>
              </a:ext>
            </a:extLst>
          </p:cNvPr>
          <p:cNvGrpSpPr/>
          <p:nvPr/>
        </p:nvGrpSpPr>
        <p:grpSpPr>
          <a:xfrm>
            <a:off x="1850552" y="5187815"/>
            <a:ext cx="7184126" cy="979654"/>
            <a:chOff x="360000" y="4194000"/>
            <a:chExt cx="7920000" cy="108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6568D90-3ED9-2F4B-B256-06C6701CAA91}"/>
                </a:ext>
              </a:extLst>
            </p:cNvPr>
            <p:cNvSpPr/>
            <p:nvPr/>
          </p:nvSpPr>
          <p:spPr>
            <a:xfrm>
              <a:off x="360000" y="4194000"/>
              <a:ext cx="792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65310" tIns="65310" rIns="65310" bIns="6531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177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A518647-BE3C-F140-A230-E221F2C01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576000" y="4493160"/>
              <a:ext cx="1516680" cy="482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D12BBB-EFC7-B24B-82FE-D09981DBE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2329920" y="4320000"/>
              <a:ext cx="1516680" cy="9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5A7AA4-28C5-A342-8AF8-85F5AA75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4451760" y="4490640"/>
              <a:ext cx="14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31599-A5CB-3F47-B3C9-5339D61D8CF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dirty="0"/>
              <a:t>Community edition</a:t>
            </a:r>
          </a:p>
          <a:p>
            <a:pPr lvl="1"/>
            <a:r>
              <a:rPr lang="en-US" sz="1200" dirty="0"/>
              <a:t>Example Linux-based distributions</a:t>
            </a:r>
          </a:p>
          <a:p>
            <a:pPr lvl="2"/>
            <a:r>
              <a:rPr lang="en-US" sz="1200" dirty="0"/>
              <a:t>Canonical</a:t>
            </a:r>
          </a:p>
          <a:p>
            <a:pPr lvl="3"/>
            <a:r>
              <a:rPr lang="en-US" sz="1100" dirty="0"/>
              <a:t>Ubuntu</a:t>
            </a:r>
          </a:p>
          <a:p>
            <a:pPr lvl="2"/>
            <a:r>
              <a:rPr lang="en-US" sz="1200" dirty="0" err="1"/>
              <a:t>Univention</a:t>
            </a:r>
            <a:endParaRPr lang="en-US" sz="1200" dirty="0"/>
          </a:p>
          <a:p>
            <a:pPr lvl="3"/>
            <a:r>
              <a:rPr lang="en-US" sz="1100" dirty="0" err="1"/>
              <a:t>Univention</a:t>
            </a:r>
            <a:r>
              <a:rPr lang="en-US" sz="1100" dirty="0"/>
              <a:t> Corporate Server</a:t>
            </a:r>
          </a:p>
          <a:p>
            <a:pPr lvl="2"/>
            <a:r>
              <a:rPr lang="en-US" sz="1200" dirty="0"/>
              <a:t>Red Hat</a:t>
            </a:r>
          </a:p>
          <a:p>
            <a:pPr lvl="3"/>
            <a:r>
              <a:rPr lang="en-US" sz="1100" dirty="0"/>
              <a:t>Fedora, CentOS</a:t>
            </a:r>
          </a:p>
          <a:p>
            <a:pPr lvl="2"/>
            <a:r>
              <a:rPr lang="en-US" sz="1200" dirty="0" err="1"/>
              <a:t>Suse</a:t>
            </a:r>
            <a:endParaRPr lang="en-US" sz="1200" dirty="0"/>
          </a:p>
          <a:p>
            <a:pPr lvl="3"/>
            <a:r>
              <a:rPr lang="en-US" sz="1100" dirty="0" err="1"/>
              <a:t>OpenSuse</a:t>
            </a:r>
            <a:endParaRPr lang="en-US" sz="1100" dirty="0"/>
          </a:p>
          <a:p>
            <a:pPr lvl="3"/>
            <a:endParaRPr lang="en-US" sz="1100" dirty="0"/>
          </a:p>
          <a:p>
            <a:pPr lvl="1"/>
            <a:r>
              <a:rPr lang="en-US" sz="1200" dirty="0"/>
              <a:t>Product</a:t>
            </a:r>
          </a:p>
          <a:p>
            <a:pPr lvl="2"/>
            <a:r>
              <a:rPr lang="en-US" sz="1200" b="1" dirty="0"/>
              <a:t>Core product</a:t>
            </a:r>
          </a:p>
          <a:p>
            <a:pPr lvl="3"/>
            <a:r>
              <a:rPr lang="en-US" sz="1100" b="1" dirty="0"/>
              <a:t>Core software</a:t>
            </a:r>
          </a:p>
          <a:p>
            <a:pPr lvl="4"/>
            <a:r>
              <a:rPr lang="en-US" sz="1050" b="1" dirty="0">
                <a:solidFill>
                  <a:srgbClr val="448AFF"/>
                </a:solidFill>
              </a:rPr>
              <a:t>Provided under its open source license</a:t>
            </a:r>
          </a:p>
          <a:p>
            <a:pPr lvl="3"/>
            <a:r>
              <a:rPr lang="en-US" sz="1100" b="1" dirty="0"/>
              <a:t>Complementary artifacts</a:t>
            </a:r>
          </a:p>
          <a:p>
            <a:pPr lvl="3"/>
            <a:r>
              <a:rPr lang="en-US" sz="1100" b="1" dirty="0"/>
              <a:t>Self-help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2C070-7183-DE44-9BDA-1D643637BF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Community vs. Commercial Edition (Distributor Firms)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70A9C-A960-5F41-A107-AFAFB91666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08893" y="1806575"/>
            <a:ext cx="4302125" cy="5051425"/>
          </a:xfrm>
        </p:spPr>
        <p:txBody>
          <a:bodyPr/>
          <a:lstStyle/>
          <a:p>
            <a:pPr lvl="0"/>
            <a:r>
              <a:rPr lang="en-US" sz="1600" dirty="0"/>
              <a:t>Commercial edition</a:t>
            </a:r>
          </a:p>
          <a:p>
            <a:pPr lvl="1"/>
            <a:r>
              <a:rPr lang="en-US" sz="1200" dirty="0"/>
              <a:t>Example Linux-based distributions</a:t>
            </a:r>
          </a:p>
          <a:p>
            <a:pPr lvl="2"/>
            <a:r>
              <a:rPr lang="en-US" sz="1200" dirty="0"/>
              <a:t>Canonical</a:t>
            </a:r>
          </a:p>
          <a:p>
            <a:pPr lvl="3"/>
            <a:r>
              <a:rPr lang="en-US" sz="1100" dirty="0"/>
              <a:t>Ubuntu</a:t>
            </a:r>
          </a:p>
          <a:p>
            <a:pPr lvl="2"/>
            <a:r>
              <a:rPr lang="en-US" sz="1200" dirty="0" err="1"/>
              <a:t>Univention</a:t>
            </a:r>
            <a:endParaRPr lang="en-US" sz="1200" dirty="0"/>
          </a:p>
          <a:p>
            <a:pPr lvl="3"/>
            <a:r>
              <a:rPr lang="en-US" sz="1100" dirty="0" err="1"/>
              <a:t>Univention</a:t>
            </a:r>
            <a:r>
              <a:rPr lang="en-US" sz="1100" dirty="0"/>
              <a:t> Corporate Server</a:t>
            </a:r>
          </a:p>
          <a:p>
            <a:pPr lvl="2">
              <a:spcBef>
                <a:spcPts val="129"/>
              </a:spcBef>
              <a:spcAft>
                <a:spcPts val="129"/>
              </a:spcAft>
            </a:pPr>
            <a:r>
              <a:rPr lang="en-US" sz="1200" dirty="0"/>
              <a:t>Red Hat</a:t>
            </a:r>
          </a:p>
          <a:p>
            <a:pPr lvl="3"/>
            <a:r>
              <a:rPr lang="en-US" sz="1100" dirty="0"/>
              <a:t>Red Hat Enterprise Linux</a:t>
            </a:r>
          </a:p>
          <a:p>
            <a:pPr lvl="2">
              <a:spcBef>
                <a:spcPts val="129"/>
              </a:spcBef>
              <a:spcAft>
                <a:spcPts val="129"/>
              </a:spcAft>
            </a:pPr>
            <a:r>
              <a:rPr lang="en-US" sz="1200" dirty="0" err="1"/>
              <a:t>Suse</a:t>
            </a:r>
            <a:endParaRPr lang="en-US" sz="1200" dirty="0"/>
          </a:p>
          <a:p>
            <a:pPr lvl="3"/>
            <a:r>
              <a:rPr lang="en-US" sz="1100" dirty="0" err="1"/>
              <a:t>Suse</a:t>
            </a:r>
            <a:r>
              <a:rPr lang="en-US" sz="1100" dirty="0"/>
              <a:t> Linux Enterprise Server</a:t>
            </a:r>
          </a:p>
          <a:p>
            <a:pPr lvl="3"/>
            <a:endParaRPr lang="en-US" sz="1100" dirty="0"/>
          </a:p>
          <a:p>
            <a:pPr lvl="1"/>
            <a:r>
              <a:rPr lang="en-US" sz="1200" dirty="0"/>
              <a:t>Product and services</a:t>
            </a:r>
          </a:p>
          <a:p>
            <a:pPr lvl="2"/>
            <a:r>
              <a:rPr lang="en-US" sz="1200" b="1" dirty="0"/>
              <a:t>Core product</a:t>
            </a:r>
          </a:p>
          <a:p>
            <a:pPr lvl="3"/>
            <a:r>
              <a:rPr lang="en-US" sz="1100" b="1" dirty="0"/>
              <a:t>Core software</a:t>
            </a:r>
          </a:p>
          <a:p>
            <a:pPr lvl="4"/>
            <a:r>
              <a:rPr lang="en-US" sz="1050" b="1" dirty="0">
                <a:solidFill>
                  <a:srgbClr val="448AFF"/>
                </a:solidFill>
              </a:rPr>
              <a:t>Provided under its open source license</a:t>
            </a:r>
          </a:p>
          <a:p>
            <a:pPr lvl="3"/>
            <a:r>
              <a:rPr lang="en-US" sz="1100" b="1" dirty="0"/>
              <a:t>Additional functionality</a:t>
            </a:r>
          </a:p>
          <a:p>
            <a:pPr lvl="4"/>
            <a:r>
              <a:rPr lang="en-US" sz="1050" b="1" dirty="0">
                <a:solidFill>
                  <a:srgbClr val="448AFF"/>
                </a:solidFill>
              </a:rPr>
              <a:t>Provided under a commercial license</a:t>
            </a:r>
          </a:p>
          <a:p>
            <a:pPr lvl="3"/>
            <a:r>
              <a:rPr lang="en-US" sz="1100" b="1" dirty="0"/>
              <a:t>Complementary artifacts</a:t>
            </a:r>
          </a:p>
          <a:p>
            <a:pPr lvl="3"/>
            <a:r>
              <a:rPr lang="en-US" sz="1100" b="1" dirty="0"/>
              <a:t>Self-help services</a:t>
            </a:r>
          </a:p>
          <a:p>
            <a:pPr lvl="2"/>
            <a:r>
              <a:rPr lang="en-US" sz="1200" b="1" dirty="0"/>
              <a:t>Basic product</a:t>
            </a:r>
          </a:p>
          <a:p>
            <a:pPr lvl="2"/>
            <a:r>
              <a:rPr lang="en-US" sz="1200" b="1" dirty="0"/>
              <a:t>Whole product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72D0-1A4E-D04F-8EE6-A67700BC6F3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Distributor firms do not exclusively own the copyright to the code</a:t>
            </a:r>
          </a:p>
          <a:p>
            <a:pPr lvl="3">
              <a:buNone/>
            </a:pPr>
            <a:endParaRPr lang="en-US" sz="1200" dirty="0"/>
          </a:p>
          <a:p>
            <a:pPr lvl="0"/>
            <a:r>
              <a:rPr lang="en-US" sz="2400" dirty="0"/>
              <a:t>Distributor firms can (and do) exclusively own</a:t>
            </a:r>
          </a:p>
          <a:p>
            <a:pPr lvl="1"/>
            <a:r>
              <a:rPr lang="en-US" sz="1800" dirty="0"/>
              <a:t>Build processes for building the product from its components</a:t>
            </a:r>
          </a:p>
          <a:p>
            <a:pPr lvl="1"/>
            <a:r>
              <a:rPr lang="en-US" sz="1800" dirty="0"/>
              <a:t>Compatibility matrices and configuration data</a:t>
            </a:r>
          </a:p>
          <a:p>
            <a:pPr lvl="1"/>
            <a:r>
              <a:rPr lang="en-US" sz="1800" dirty="0"/>
              <a:t>Knowledge databases for support</a:t>
            </a:r>
          </a:p>
          <a:p>
            <a:pPr lvl="1"/>
            <a:r>
              <a:rPr lang="en-US" sz="1800" dirty="0"/>
              <a:t>Tests and test suites</a:t>
            </a:r>
          </a:p>
          <a:p>
            <a:pPr lvl="3">
              <a:buNone/>
            </a:pPr>
            <a:endParaRPr lang="en-US" sz="1200" dirty="0"/>
          </a:p>
          <a:p>
            <a:pPr lvl="0"/>
            <a:r>
              <a:rPr lang="en-US" sz="2400" dirty="0"/>
              <a:t>Distributors own “what’s in between” the open source code</a:t>
            </a:r>
          </a:p>
          <a:p>
            <a:pPr lvl="1"/>
            <a:r>
              <a:rPr lang="en-US" sz="1800" dirty="0"/>
              <a:t>Sometimes manifests itself exclusively in people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2D568-FCEB-2643-9B7A-780E4DC688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Intellectual Property Management (Distributor Firms)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86D5-0F36-B24C-8F89-E65F7724DC6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/>
              <a:t>An open source service and support firm</a:t>
            </a:r>
          </a:p>
          <a:p>
            <a:pPr lvl="1"/>
            <a:r>
              <a:rPr lang="en-US" sz="2000"/>
              <a:t>Is a consulting firm that services and supports community open source software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45A16-1484-B442-9A88-5E073CABC7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Definition of Service and Support Firm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52361-E58C-9246-AD16-A12C7FE2F9E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/>
              <a:t>A service and support firm is a consulting firm</a:t>
            </a:r>
          </a:p>
          <a:p>
            <a:pPr lvl="1"/>
            <a:r>
              <a:rPr lang="en-US" sz="2000" dirty="0"/>
              <a:t>Revenues mostly scale with labor</a:t>
            </a:r>
          </a:p>
          <a:p>
            <a:pPr lvl="4">
              <a:buNone/>
            </a:pPr>
            <a:endParaRPr lang="en-US" sz="1400" dirty="0"/>
          </a:p>
          <a:p>
            <a:pPr lvl="0"/>
            <a:r>
              <a:rPr lang="en-US" sz="2800" dirty="0"/>
              <a:t>These firms contribute to the open source project they support</a:t>
            </a:r>
          </a:p>
          <a:p>
            <a:pPr lvl="1"/>
            <a:r>
              <a:rPr lang="en-US" sz="2000" dirty="0"/>
              <a:t>Such positioning is important for marketing and sales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55C89-1E74-2E4A-8384-50694AFE7D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dirty="0"/>
              <a:t>Characteristics of Service and Support Firms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BD9A-FE96-BD4E-9408-06890599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Community vs. Commercial Open Source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59CAB6CD-B115-D594-50CB-F0F246AC58F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174A5B03-C5CF-1746-9375-1B2132895B1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148950" y="6334260"/>
            <a:ext cx="3332162" cy="269875"/>
          </a:xfrm>
          <a:prstGeom prst="rect">
            <a:avLst/>
          </a:prstGeo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9E121A5-26B4-8B42-AAD5-0785F279B2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779062" y="6604135"/>
            <a:ext cx="3702050" cy="269875"/>
          </a:xfrm>
          <a:prstGeom prst="rect">
            <a:avLst/>
          </a:prstGeo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B4AA78-B772-B84F-8446-5B060F4BC2FB}"/>
              </a:ext>
            </a:extLst>
          </p:cNvPr>
          <p:cNvGrpSpPr/>
          <p:nvPr/>
        </p:nvGrpSpPr>
        <p:grpSpPr>
          <a:xfrm>
            <a:off x="838200" y="1317066"/>
            <a:ext cx="8966428" cy="4957528"/>
            <a:chOff x="1440000" y="810000"/>
            <a:chExt cx="6750000" cy="414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EF3F99-D47B-8645-8266-A9514D207BCC}"/>
                </a:ext>
              </a:extLst>
            </p:cNvPr>
            <p:cNvSpPr/>
            <p:nvPr/>
          </p:nvSpPr>
          <p:spPr>
            <a:xfrm>
              <a:off x="2970000" y="99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2400" b="1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150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(governance)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37D8D6F-51CF-B34B-A6E4-76F4A0015DE2}"/>
                </a:ext>
              </a:extLst>
            </p:cNvPr>
            <p:cNvSpPr/>
            <p:nvPr/>
          </p:nvSpPr>
          <p:spPr>
            <a:xfrm>
              <a:off x="5490000" y="99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2400" b="1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Closed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150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(company rules)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33F4CC4-1B84-484F-983B-0281F7C2D03E}"/>
                </a:ext>
              </a:extLst>
            </p:cNvPr>
            <p:cNvSpPr/>
            <p:nvPr/>
          </p:nvSpPr>
          <p:spPr>
            <a:xfrm>
              <a:off x="2970000" y="243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2400" b="1" dirty="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1500" dirty="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(Shared ownership)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A3F7837-AE75-4846-8DE9-2084D93E5E6E}"/>
                </a:ext>
              </a:extLst>
            </p:cNvPr>
            <p:cNvSpPr/>
            <p:nvPr/>
          </p:nvSpPr>
          <p:spPr>
            <a:xfrm>
              <a:off x="5490000" y="243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2400" b="1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</a:p>
            <a:p>
              <a:pPr algn="ctr" hangingPunct="0">
                <a:spcBef>
                  <a:spcPts val="0"/>
                </a:spcBef>
                <a:spcAft>
                  <a:spcPts val="0"/>
                </a:spcAft>
                <a:defRPr sz="2400" b="1">
                  <a:solidFill>
                    <a:srgbClr val="212121"/>
                  </a:solidFill>
                </a:defRPr>
              </a:pPr>
              <a:r>
                <a:rPr lang="en-US" sz="150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(IP is company-owned)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8F6A9C-EA27-9D42-BA88-EBF0DA1A8B88}"/>
                </a:ext>
              </a:extLst>
            </p:cNvPr>
            <p:cNvSpPr txBox="1"/>
            <p:nvPr/>
          </p:nvSpPr>
          <p:spPr>
            <a:xfrm>
              <a:off x="2970000" y="3870000"/>
              <a:ext cx="252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Project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70E1C-7A85-FD4B-BF1C-21F7DF8A33B2}"/>
                </a:ext>
              </a:extLst>
            </p:cNvPr>
            <p:cNvSpPr txBox="1"/>
            <p:nvPr/>
          </p:nvSpPr>
          <p:spPr>
            <a:xfrm>
              <a:off x="5490000" y="3870000"/>
              <a:ext cx="252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Product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70667E-ABCA-A445-80A4-A613253295D7}"/>
                </a:ext>
              </a:extLst>
            </p:cNvPr>
            <p:cNvSpPr txBox="1"/>
            <p:nvPr/>
          </p:nvSpPr>
          <p:spPr>
            <a:xfrm>
              <a:off x="2970000" y="4410000"/>
              <a:ext cx="5040000" cy="540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vert="horz" wrap="none" lIns="0" tIns="0" rIns="0" bIns="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Project vs. Product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44E808-C3E4-2243-8A38-F7B213E8E3F3}"/>
                </a:ext>
              </a:extLst>
            </p:cNvPr>
            <p:cNvSpPr txBox="1"/>
            <p:nvPr/>
          </p:nvSpPr>
          <p:spPr>
            <a:xfrm rot="5400000">
              <a:off x="1515832" y="3044958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Artifact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F9C854-5B37-314F-A512-9F6C18C791EE}"/>
                </a:ext>
              </a:extLst>
            </p:cNvPr>
            <p:cNvSpPr txBox="1"/>
            <p:nvPr/>
          </p:nvSpPr>
          <p:spPr>
            <a:xfrm rot="5400000">
              <a:off x="1530000" y="1440000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Process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990932-0EFB-5343-9576-C7EE37B52EB4}"/>
                </a:ext>
              </a:extLst>
            </p:cNvPr>
            <p:cNvSpPr txBox="1"/>
            <p:nvPr/>
          </p:nvSpPr>
          <p:spPr>
            <a:xfrm rot="5400000">
              <a:off x="270000" y="2242479"/>
              <a:ext cx="2880000" cy="540000"/>
            </a:xfrm>
            <a:prstGeom prst="rect">
              <a:avLst/>
            </a:prstGeom>
            <a:solidFill>
              <a:srgbClr val="536DFE"/>
            </a:solidFill>
            <a:ln>
              <a:noFill/>
            </a:ln>
          </p:spPr>
          <p:txBody>
            <a:bodyPr vert="horz" wrap="none" lIns="0" tIns="0" rIns="0" bIns="0" anchor="ctr" anchorCtr="1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Artifact vs. Process</a:t>
              </a:r>
            </a:p>
          </p:txBody>
        </p:sp>
        <p:sp>
          <p:nvSpPr>
            <p:cNvPr id="17" name="Straight Connector 16">
              <a:extLst>
                <a:ext uri="{FF2B5EF4-FFF2-40B4-BE49-F238E27FC236}">
                  <a16:creationId xmlns:a16="http://schemas.microsoft.com/office/drawing/2014/main" id="{85BC9D90-9400-7449-A8DA-7B81A62DA814}"/>
                </a:ext>
              </a:extLst>
            </p:cNvPr>
            <p:cNvSpPr/>
            <p:nvPr/>
          </p:nvSpPr>
          <p:spPr>
            <a:xfrm>
              <a:off x="2790000" y="2430000"/>
              <a:ext cx="5400000" cy="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prstDash val="solid"/>
            </a:ln>
          </p:spPr>
          <p:txBody>
            <a:bodyPr wrap="none" lIns="108000" tIns="63000" rIns="108000" bIns="6300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7474F3BB-1F29-2440-9E97-61082C9DD710}"/>
                </a:ext>
              </a:extLst>
            </p:cNvPr>
            <p:cNvSpPr/>
            <p:nvPr/>
          </p:nvSpPr>
          <p:spPr>
            <a:xfrm flipV="1">
              <a:off x="5490000" y="810000"/>
              <a:ext cx="0" cy="324000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prstDash val="solid"/>
            </a:ln>
          </p:spPr>
          <p:txBody>
            <a:bodyPr wrap="none" lIns="108000" tIns="63000" rIns="108000" bIns="6300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11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AFD12-6E2D-1C20-3FCC-1C742CE3F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dirty="0"/>
              <a:t>Community open source</a:t>
            </a:r>
          </a:p>
          <a:p>
            <a:pPr lvl="1"/>
            <a:r>
              <a:rPr lang="en-US" sz="2800" dirty="0"/>
              <a:t>Traditional open source projects (e.g. GIMP)</a:t>
            </a:r>
          </a:p>
          <a:p>
            <a:pPr lvl="1"/>
            <a:r>
              <a:rPr lang="en-US" sz="2800" dirty="0"/>
              <a:t>Developer-led projects / foundations (e.g. Jakarta / Eclipse)</a:t>
            </a:r>
          </a:p>
          <a:p>
            <a:pPr lvl="1"/>
            <a:r>
              <a:rPr lang="en-US" sz="2800" dirty="0"/>
              <a:t>User-led projects / foundations (e.g. Kuali)</a:t>
            </a:r>
          </a:p>
          <a:p>
            <a:pPr lvl="3">
              <a:buNone/>
            </a:pPr>
            <a:endParaRPr lang="en-US" sz="1800" dirty="0"/>
          </a:p>
          <a:p>
            <a:pPr lvl="0"/>
            <a:r>
              <a:rPr lang="en-US" sz="3600" dirty="0"/>
              <a:t>Commercial open source</a:t>
            </a:r>
          </a:p>
          <a:p>
            <a:pPr lvl="1"/>
            <a:r>
              <a:rPr lang="en-US" sz="2800" dirty="0"/>
              <a:t>Single-vendor open source firms (e.g. MongoDB)</a:t>
            </a:r>
          </a:p>
          <a:p>
            <a:pPr lvl="1">
              <a:spcBef>
                <a:spcPts val="283"/>
              </a:spcBef>
              <a:spcAft>
                <a:spcPts val="283"/>
              </a:spcAft>
            </a:pPr>
            <a:r>
              <a:rPr lang="en-US" sz="2800" dirty="0"/>
              <a:t>Open source distributor firms (e.g. SUSE)</a:t>
            </a:r>
          </a:p>
          <a:p>
            <a:pPr lvl="1">
              <a:spcBef>
                <a:spcPts val="283"/>
              </a:spcBef>
              <a:spcAft>
                <a:spcPts val="283"/>
              </a:spcAft>
            </a:pPr>
            <a:r>
              <a:rPr lang="en-US" sz="2800" dirty="0"/>
              <a:t>Service and support firms (e.g. Cygnus Solutions)</a:t>
            </a:r>
          </a:p>
          <a:p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64231-0249-BC47-B9C9-340030C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Community vs. Commercial Open Source</a:t>
            </a:r>
          </a:p>
        </p:txBody>
      </p:sp>
    </p:spTree>
    <p:extLst>
      <p:ext uri="{BB962C8B-B14F-4D97-AF65-F5344CB8AC3E}">
        <p14:creationId xmlns:p14="http://schemas.microsoft.com/office/powerpoint/2010/main" val="5719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F4FB-958C-334E-B7F6-BA150AAD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Commercial Open Source??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6587-8C6D-0F40-AAFD-B73377774B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1735" y="1983441"/>
            <a:ext cx="8144435" cy="35289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i="1" dirty="0"/>
              <a:t>“</a:t>
            </a:r>
            <a:r>
              <a:rPr lang="en-US" sz="2400" dirty="0">
                <a:effectLst/>
              </a:rPr>
              <a:t>How can we build a business around a product that we are committed to give away to the community for free?</a:t>
            </a:r>
            <a:r>
              <a:rPr lang="en-US" sz="2400" i="1" dirty="0"/>
              <a:t>”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05DD5-9B19-D340-8C59-A5827848192E}"/>
              </a:ext>
            </a:extLst>
          </p:cNvPr>
          <p:cNvSpPr txBox="1"/>
          <p:nvPr/>
        </p:nvSpPr>
        <p:spPr>
          <a:xfrm>
            <a:off x="6274594" y="59968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www.webiny.com</a:t>
            </a:r>
            <a:r>
              <a:rPr lang="en-US" sz="1200" dirty="0"/>
              <a:t>/blog/what-is-commercial-open-source</a:t>
            </a:r>
          </a:p>
        </p:txBody>
      </p:sp>
    </p:spTree>
    <p:extLst>
      <p:ext uri="{BB962C8B-B14F-4D97-AF65-F5344CB8AC3E}">
        <p14:creationId xmlns:p14="http://schemas.microsoft.com/office/powerpoint/2010/main" val="345203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27B1-E085-4D4A-8A0C-DB962BA3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Commercial open source software</a:t>
            </a:r>
          </a:p>
          <a:p>
            <a:pPr lvl="1"/>
            <a:r>
              <a:rPr lang="en-US" sz="2400" dirty="0"/>
              <a:t>Is open source software that</a:t>
            </a:r>
          </a:p>
          <a:p>
            <a:pPr lvl="2"/>
            <a:r>
              <a:rPr lang="en-US" sz="1800" dirty="0"/>
              <a:t>Is being developed by one or more software vendors</a:t>
            </a:r>
          </a:p>
          <a:p>
            <a:pPr lvl="2"/>
            <a:r>
              <a:rPr lang="en-US" sz="1800" dirty="0"/>
              <a:t>For the purposes of deriving indirect revenues from it</a:t>
            </a:r>
          </a:p>
          <a:p>
            <a:pPr lvl="3">
              <a:buNone/>
            </a:pPr>
            <a:endParaRPr lang="en-US" sz="1600" dirty="0"/>
          </a:p>
          <a:p>
            <a:pPr lvl="0"/>
            <a:r>
              <a:rPr lang="en-US" sz="3200" dirty="0"/>
              <a:t>The product is never open source software</a:t>
            </a:r>
          </a:p>
          <a:p>
            <a:pPr lvl="1"/>
            <a:r>
              <a:rPr lang="en-US" sz="2400" dirty="0"/>
              <a:t>Customers pay for a basic or whole product</a:t>
            </a:r>
          </a:p>
          <a:p>
            <a:pPr lvl="1"/>
            <a:r>
              <a:rPr lang="en-US" sz="2400" dirty="0"/>
              <a:t>By a (the) commercial open source vendor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F6979-574A-C94B-B0A4-4C52980C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Commercial Open Source??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438582A3-6A0E-1A47-8ADE-D9BAEB42F0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859838" y="6326188"/>
            <a:ext cx="3332162" cy="269875"/>
          </a:xfrm>
          <a:prstGeom prst="rect">
            <a:avLst/>
          </a:prstGeo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BCBA1C2-CF10-C24F-A6FA-41254559CF3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89950" y="6596063"/>
            <a:ext cx="3702050" cy="269875"/>
          </a:xfrm>
          <a:prstGeom prst="rect">
            <a:avLst/>
          </a:prstGeo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5616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258C-82AF-7246-94B5-B13360C4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To drive adoption (of the product) due to (nearly) frictionless distribution</a:t>
            </a:r>
          </a:p>
          <a:p>
            <a:pPr lvl="1"/>
            <a:r>
              <a:rPr lang="en-US" sz="1800" dirty="0"/>
              <a:t>To build a large user base from which benefits accrue</a:t>
            </a:r>
          </a:p>
          <a:p>
            <a:pPr lvl="1"/>
            <a:r>
              <a:rPr lang="en-US" sz="1800" dirty="0"/>
              <a:t>To have an existing base of users to convert to customers</a:t>
            </a:r>
          </a:p>
          <a:p>
            <a:pPr lvl="1"/>
            <a:r>
              <a:rPr lang="en-US" sz="1800" dirty="0"/>
              <a:t>To hinder competitors from getting in</a:t>
            </a:r>
          </a:p>
          <a:p>
            <a:pPr lvl="3">
              <a:buNone/>
            </a:pPr>
            <a:endParaRPr lang="en-US" sz="1200" dirty="0"/>
          </a:p>
          <a:p>
            <a:pPr lvl="0"/>
            <a:r>
              <a:rPr lang="en-US" sz="2400" dirty="0"/>
              <a:t>What is not new</a:t>
            </a:r>
          </a:p>
          <a:p>
            <a:pPr lvl="1"/>
            <a:r>
              <a:rPr lang="en-US" sz="1800" dirty="0"/>
              <a:t>Revenue sources</a:t>
            </a:r>
          </a:p>
          <a:p>
            <a:pPr lvl="3">
              <a:buNone/>
            </a:pPr>
            <a:endParaRPr lang="en-US" sz="1200" dirty="0"/>
          </a:p>
          <a:p>
            <a:pPr lvl="0"/>
            <a:r>
              <a:rPr lang="en-US" sz="2400" dirty="0"/>
              <a:t>What is new</a:t>
            </a:r>
          </a:p>
          <a:p>
            <a:pPr lvl="1"/>
            <a:r>
              <a:rPr lang="en-US" sz="1800" dirty="0"/>
              <a:t>Everything else (changes)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0948F-FAB0-1F4C-9D2D-B9AF8BD4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But, Why?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F71507F-7F8C-4A41-8F89-7B5C241142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859838" y="6326188"/>
            <a:ext cx="3332162" cy="269875"/>
          </a:xfrm>
          <a:prstGeom prst="rect">
            <a:avLst/>
          </a:prstGeo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CB4E255-27DF-4D4D-B574-C234AFBEDE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89950" y="6596063"/>
            <a:ext cx="3702050" cy="269875"/>
          </a:xfrm>
          <a:prstGeom prst="rect">
            <a:avLst/>
          </a:prstGeo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3590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DFEBE0C-81EB-A197-1646-88B9BA2C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40791-71B4-8142-9A0F-84C455D9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Who??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8DE230-7D2E-6A4F-8696-00C5690AC86E}"/>
              </a:ext>
            </a:extLst>
          </p:cNvPr>
          <p:cNvGrpSpPr/>
          <p:nvPr/>
        </p:nvGrpSpPr>
        <p:grpSpPr>
          <a:xfrm>
            <a:off x="1725814" y="2019091"/>
            <a:ext cx="8942187" cy="3679988"/>
            <a:chOff x="303120" y="864000"/>
            <a:chExt cx="9617760" cy="38304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122D104-461F-A847-8D55-9F890D5D0FE7}"/>
                </a:ext>
              </a:extLst>
            </p:cNvPr>
            <p:cNvSpPr/>
            <p:nvPr/>
          </p:nvSpPr>
          <p:spPr>
            <a:xfrm>
              <a:off x="2535120" y="914400"/>
              <a:ext cx="2340000" cy="37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endParaRPr lang="en-US" sz="2400"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48255CD-C66C-014E-89EE-D1C1CEE826AD}"/>
                </a:ext>
              </a:extLst>
            </p:cNvPr>
            <p:cNvSpPr/>
            <p:nvPr/>
          </p:nvSpPr>
          <p:spPr>
            <a:xfrm>
              <a:off x="7575119" y="914400"/>
              <a:ext cx="2340000" cy="37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54A316-25A4-5349-ABEF-99FDF212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483120" y="1155600"/>
              <a:ext cx="1440000" cy="74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9BF516-1724-3E40-8DF7-39A244B5B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03120" y="2500200"/>
              <a:ext cx="1800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AFA243-F8B1-E54F-8F86-27335BC1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3120" y="3805200"/>
              <a:ext cx="1800000" cy="48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BE1A62-50E5-0C44-9419-7B3F4ECF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23120" y="1332000"/>
              <a:ext cx="1800000" cy="38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18B902-02E8-3042-98E4-55B4B29B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2643120" y="2417400"/>
              <a:ext cx="2160000" cy="73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047301-3A83-D34B-863B-B258DE2B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2823120" y="3727800"/>
              <a:ext cx="1800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0D8F11-5CC6-9545-B787-6E09DDC8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4983120" y="864000"/>
              <a:ext cx="2520000" cy="132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680420-6393-3642-9BA7-A47621B8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5163120" y="3821400"/>
              <a:ext cx="2160000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402A17-D0E3-914A-B3D5-0D56A68E2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7953120" y="3546000"/>
              <a:ext cx="1620000" cy="9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72264-CC8C-8744-BE3A-FF04CBAF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5415120" y="2345400"/>
              <a:ext cx="1620000" cy="9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7EABCB-D329-434C-95C4-EEF1C845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7850880" y="2291039"/>
              <a:ext cx="1800000" cy="9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C2AA14C-C1F3-0444-9C11-78E10799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7580880" y="942839"/>
              <a:ext cx="2340000" cy="1245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35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2B545-4BBD-D04A-AC33-F13625B82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04" y="1485900"/>
            <a:ext cx="11652589" cy="5441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0183A-B096-724F-B80F-03C30E81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Who?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0093-098C-E24C-A959-AB7CB20BF6C9}"/>
              </a:ext>
            </a:extLst>
          </p:cNvPr>
          <p:cNvSpPr txBox="1"/>
          <p:nvPr/>
        </p:nvSpPr>
        <p:spPr>
          <a:xfrm>
            <a:off x="8768184" y="-53624"/>
            <a:ext cx="7536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oss.cash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3944120"/>
      </p:ext>
    </p:extLst>
  </p:cSld>
  <p:clrMapOvr>
    <a:masterClrMapping/>
  </p:clrMapOvr>
</p:sld>
</file>

<file path=ppt/theme/theme1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3366"/>
      </a:dk1>
      <a:lt1>
        <a:sysClr val="window" lastClr="FFFFFF"/>
      </a:lt1>
      <a:dk2>
        <a:srgbClr val="B1541D"/>
      </a:dk2>
      <a:lt2>
        <a:srgbClr val="C3B8B2"/>
      </a:lt2>
      <a:accent1>
        <a:srgbClr val="F47722"/>
      </a:accent1>
      <a:accent2>
        <a:srgbClr val="FBB040"/>
      </a:accent2>
      <a:accent3>
        <a:srgbClr val="0066B3"/>
      </a:accent3>
      <a:accent4>
        <a:srgbClr val="009DDC"/>
      </a:accent4>
      <a:accent5>
        <a:srgbClr val="00ACA5"/>
      </a:accent5>
      <a:accent6>
        <a:srgbClr val="FFD200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U FCB Template" id="{B1209E5C-EC2F-4AA8-9123-312E89791AB0}" vid="{D287FF1B-2816-4E45-BFFC-304493C9BE4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7610</TotalTime>
  <Words>1197</Words>
  <Application>Microsoft Macintosh PowerPoint</Application>
  <PresentationFormat>Widescreen</PresentationFormat>
  <Paragraphs>284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Hebrew Scholar</vt:lpstr>
      <vt:lpstr>Arial MT Black</vt:lpstr>
      <vt:lpstr>Calibri</vt:lpstr>
      <vt:lpstr>Rial</vt:lpstr>
      <vt:lpstr>Times</vt:lpstr>
      <vt:lpstr>Times New Roman</vt:lpstr>
      <vt:lpstr>1_Dark-Blue-Vertical-PPT-Template</vt:lpstr>
      <vt:lpstr>1_Office Theme</vt:lpstr>
      <vt:lpstr>CS499 - Open Source software development </vt:lpstr>
      <vt:lpstr>PowerPoint Presentation</vt:lpstr>
      <vt:lpstr>Community vs. Commercial Open Source</vt:lpstr>
      <vt:lpstr>Community vs. Commercial Open Source</vt:lpstr>
      <vt:lpstr>Commercial Open Source??</vt:lpstr>
      <vt:lpstr>Commercial Open Source??</vt:lpstr>
      <vt:lpstr>But, Why?</vt:lpstr>
      <vt:lpstr>Who??</vt:lpstr>
      <vt:lpstr>Who?</vt:lpstr>
      <vt:lpstr>PowerPoint Presentation</vt:lpstr>
      <vt:lpstr>Commercial Open Source by Intellectual Property</vt:lpstr>
      <vt:lpstr>Definition of Single-Vendor Open Source</vt:lpstr>
      <vt:lpstr>Characteristics of Single-Vendor Open Source</vt:lpstr>
      <vt:lpstr>First and Second Generation Single-Vendor Open Source Firms</vt:lpstr>
      <vt:lpstr>Third Generation Single-Vendor Open Source Firms</vt:lpstr>
      <vt:lpstr>Community vs. Commercial Edition (Single-Vendor Firms)</vt:lpstr>
      <vt:lpstr>User to Customer Conversion</vt:lpstr>
      <vt:lpstr>Intellectual Property Management (Single-Vendor Firms)</vt:lpstr>
      <vt:lpstr>Multi-Vendor Commercial Open Source</vt:lpstr>
      <vt:lpstr>Definition of Open Source Distribution</vt:lpstr>
      <vt:lpstr>Characteristics of an Open Source Distribution</vt:lpstr>
      <vt:lpstr>Examples of Open Source Distributor Firms</vt:lpstr>
      <vt:lpstr>Community vs. Commercial Edition (Distributor Firms)</vt:lpstr>
      <vt:lpstr>Intellectual Property Management (Distributor Firms)</vt:lpstr>
      <vt:lpstr>Definition of Service and Support Firm</vt:lpstr>
      <vt:lpstr>Characteristics of Service and Support Firms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F Steinmacher</cp:lastModifiedBy>
  <cp:revision>302</cp:revision>
  <cp:lastPrinted>2018-08-27T03:34:43Z</cp:lastPrinted>
  <dcterms:created xsi:type="dcterms:W3CDTF">2014-02-19T16:49:03Z</dcterms:created>
  <dcterms:modified xsi:type="dcterms:W3CDTF">2023-03-23T20:31:37Z</dcterms:modified>
</cp:coreProperties>
</file>